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42"/>
  </p:notesMasterIdLst>
  <p:sldIdLst>
    <p:sldId id="256" r:id="rId3"/>
    <p:sldId id="258" r:id="rId4"/>
    <p:sldId id="259" r:id="rId5"/>
    <p:sldId id="262" r:id="rId6"/>
    <p:sldId id="284" r:id="rId7"/>
    <p:sldId id="285" r:id="rId8"/>
    <p:sldId id="286" r:id="rId9"/>
    <p:sldId id="287" r:id="rId10"/>
    <p:sldId id="288" r:id="rId11"/>
    <p:sldId id="289" r:id="rId12"/>
    <p:sldId id="290" r:id="rId13"/>
    <p:sldId id="292" r:id="rId14"/>
    <p:sldId id="293" r:id="rId15"/>
    <p:sldId id="294" r:id="rId16"/>
    <p:sldId id="265" r:id="rId17"/>
    <p:sldId id="266" r:id="rId18"/>
    <p:sldId id="297" r:id="rId19"/>
    <p:sldId id="298" r:id="rId20"/>
    <p:sldId id="301" r:id="rId21"/>
    <p:sldId id="303" r:id="rId22"/>
    <p:sldId id="304" r:id="rId23"/>
    <p:sldId id="300" r:id="rId24"/>
    <p:sldId id="269" r:id="rId25"/>
    <p:sldId id="305" r:id="rId26"/>
    <p:sldId id="318" r:id="rId27"/>
    <p:sldId id="306" r:id="rId28"/>
    <p:sldId id="307" r:id="rId29"/>
    <p:sldId id="319" r:id="rId30"/>
    <p:sldId id="272" r:id="rId31"/>
    <p:sldId id="311" r:id="rId32"/>
    <p:sldId id="312" r:id="rId33"/>
    <p:sldId id="313" r:id="rId34"/>
    <p:sldId id="314" r:id="rId35"/>
    <p:sldId id="308" r:id="rId36"/>
    <p:sldId id="310" r:id="rId37"/>
    <p:sldId id="309" r:id="rId38"/>
    <p:sldId id="315" r:id="rId39"/>
    <p:sldId id="317" r:id="rId40"/>
    <p:sldId id="282" r:id="rId41"/>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E81"/>
    <a:srgbClr val="C79EB7"/>
    <a:srgbClr val="2F62A8"/>
    <a:srgbClr val="004896"/>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66" autoAdjust="0"/>
    <p:restoredTop sz="93712"/>
  </p:normalViewPr>
  <p:slideViewPr>
    <p:cSldViewPr snapToGrid="0" snapToObjects="1">
      <p:cViewPr varScale="1">
        <p:scale>
          <a:sx n="124" d="100"/>
          <a:sy n="124" d="100"/>
        </p:scale>
        <p:origin x="542" y="101"/>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s>
</file>

<file path=ppt/media/image1.tiff>
</file>

<file path=ppt/media/image10.png>
</file>

<file path=ppt/media/image11.png>
</file>

<file path=ppt/media/image12.png>
</file>

<file path=ppt/media/image13.png>
</file>

<file path=ppt/media/image14.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DD097E-F035-43F4-BF49-630C3FA14AC8}" type="datetimeFigureOut">
              <a:rPr lang="zh-CN" altLang="en-US" smtClean="0"/>
              <a:t>2023/5/17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B2D3CD-EDA1-4AF8-B263-AC30B9819FF6}" type="slidenum">
              <a:rPr lang="zh-CN" altLang="en-US" smtClean="0"/>
              <a:t>‹#›</a:t>
            </a:fld>
            <a:endParaRPr lang="zh-CN" altLang="en-US"/>
          </a:p>
        </p:txBody>
      </p:sp>
    </p:spTree>
    <p:extLst>
      <p:ext uri="{BB962C8B-B14F-4D97-AF65-F5344CB8AC3E}">
        <p14:creationId xmlns:p14="http://schemas.microsoft.com/office/powerpoint/2010/main" val="2922913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CB2D3CD-EDA1-4AF8-B263-AC30B9819FF6}" type="slidenum">
              <a:rPr lang="zh-CN" altLang="en-US" smtClean="0"/>
              <a:t>20</a:t>
            </a:fld>
            <a:endParaRPr lang="zh-CN" altLang="en-US"/>
          </a:p>
        </p:txBody>
      </p:sp>
    </p:spTree>
    <p:extLst>
      <p:ext uri="{BB962C8B-B14F-4D97-AF65-F5344CB8AC3E}">
        <p14:creationId xmlns:p14="http://schemas.microsoft.com/office/powerpoint/2010/main" val="446245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solidFill>
            <a:srgbClr val="003E8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rgbClr val="003E81"/>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rgbClr val="003E81"/>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rgbClr val="003E81"/>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768069" y="-689529"/>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1000">
                  <a:srgbClr val="003E81">
                    <a:alpha val="42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0000">
                  <a:srgbClr val="003E81">
                    <a:alpha val="51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rgbClr val="003E81"/>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17" name="组 16"/>
          <p:cNvGrpSpPr/>
          <p:nvPr userDrawn="1"/>
        </p:nvGrpSpPr>
        <p:grpSpPr>
          <a:xfrm>
            <a:off x="-2768069" y="-689529"/>
            <a:ext cx="8744932" cy="8460344"/>
            <a:chOff x="3447068" y="836877"/>
            <a:chExt cx="5039295" cy="4875300"/>
          </a:xfrm>
        </p:grpSpPr>
        <p:sp>
          <p:nvSpPr>
            <p:cNvPr id="18"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1000">
                  <a:srgbClr val="003E81">
                    <a:alpha val="42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21"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0000">
                  <a:srgbClr val="003E81">
                    <a:alpha val="51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19" name="组 18"/>
          <p:cNvGrpSpPr/>
          <p:nvPr userDrawn="1"/>
        </p:nvGrpSpPr>
        <p:grpSpPr>
          <a:xfrm>
            <a:off x="-2970361" y="-937528"/>
            <a:ext cx="8457367" cy="8765304"/>
            <a:chOff x="3330497" y="693967"/>
            <a:chExt cx="4873585" cy="5051034"/>
          </a:xfrm>
        </p:grpSpPr>
        <p:sp>
          <p:nvSpPr>
            <p:cNvPr id="20" name="椭圆 1"/>
            <p:cNvSpPr/>
            <p:nvPr userDrawn="1"/>
          </p:nvSpPr>
          <p:spPr>
            <a:xfrm>
              <a:off x="3330497" y="69396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rgbClr val="003E81">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25" name="椭圆 1"/>
            <p:cNvSpPr/>
            <p:nvPr userDrawn="1"/>
          </p:nvSpPr>
          <p:spPr>
            <a:xfrm rot="8851590">
              <a:off x="3330498" y="1252803"/>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0000">
                  <a:srgbClr val="003E81">
                    <a:alpha val="51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23" name="组 22"/>
          <p:cNvGrpSpPr/>
          <p:nvPr userDrawn="1"/>
        </p:nvGrpSpPr>
        <p:grpSpPr>
          <a:xfrm>
            <a:off x="-2768069" y="-689529"/>
            <a:ext cx="8744932" cy="8460344"/>
            <a:chOff x="3447068" y="836877"/>
            <a:chExt cx="5039295" cy="4875300"/>
          </a:xfrm>
        </p:grpSpPr>
        <p:sp>
          <p:nvSpPr>
            <p:cNvPr id="24"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1000">
                  <a:srgbClr val="003E81">
                    <a:alpha val="42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27"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0000">
                  <a:srgbClr val="003E81">
                    <a:alpha val="51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14.xml"/><Relationship Id="rId4" Type="http://schemas.openxmlformats.org/officeDocument/2006/relationships/image" Target="../media/image2.emf"/></Relationships>
</file>

<file path=ppt/slides/_rels/slide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emf"/><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emf"/><Relationship Id="rId1" Type="http://schemas.openxmlformats.org/officeDocument/2006/relationships/slideLayout" Target="../slideLayouts/slideLayout1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emf"/><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emf"/><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662084" y="2144008"/>
            <a:ext cx="8084654" cy="1041761"/>
          </a:xfrm>
        </p:spPr>
        <p:txBody>
          <a:bodyPr/>
          <a:lstStyle/>
          <a:p>
            <a:r>
              <a:rPr kumimoji="1" lang="en-US" altLang="zh-CN" dirty="0"/>
              <a:t>WEB</a:t>
            </a:r>
            <a:r>
              <a:rPr kumimoji="1" lang="zh-CN" altLang="en-US" dirty="0"/>
              <a:t>工程项目中期验收</a:t>
            </a:r>
          </a:p>
        </p:txBody>
      </p:sp>
      <p:sp>
        <p:nvSpPr>
          <p:cNvPr id="3" name="文本占位符 2"/>
          <p:cNvSpPr>
            <a:spLocks noGrp="1"/>
          </p:cNvSpPr>
          <p:nvPr>
            <p:ph type="body" sz="quarter" idx="14"/>
          </p:nvPr>
        </p:nvSpPr>
        <p:spPr>
          <a:xfrm>
            <a:off x="2662084" y="3145978"/>
            <a:ext cx="8084654" cy="588643"/>
          </a:xfrm>
        </p:spPr>
        <p:txBody>
          <a:bodyPr/>
          <a:lstStyle/>
          <a:p>
            <a:r>
              <a:rPr kumimoji="1" lang="zh-CN" altLang="en-US" dirty="0"/>
              <a:t>项目名称：西</a:t>
            </a:r>
            <a:r>
              <a:rPr kumimoji="1" lang="zh-CN" altLang="en-US" dirty="0" smtClean="0"/>
              <a:t>电校园跳蚤市场</a:t>
            </a:r>
            <a:endParaRPr kumimoji="1" lang="zh-CN" altLang="en-US" dirty="0"/>
          </a:p>
        </p:txBody>
      </p:sp>
      <p:sp>
        <p:nvSpPr>
          <p:cNvPr id="4" name="文本占位符 3"/>
          <p:cNvSpPr>
            <a:spLocks noGrp="1"/>
          </p:cNvSpPr>
          <p:nvPr>
            <p:ph type="body" sz="quarter" idx="15"/>
          </p:nvPr>
        </p:nvSpPr>
        <p:spPr>
          <a:xfrm>
            <a:off x="2662084" y="3828654"/>
            <a:ext cx="8084654" cy="1386027"/>
          </a:xfrm>
        </p:spPr>
        <p:txBody>
          <a:bodyPr/>
          <a:lstStyle/>
          <a:p>
            <a:r>
              <a:rPr kumimoji="1" lang="zh-CN" altLang="en-US" sz="1800" dirty="0"/>
              <a:t>第</a:t>
            </a:r>
            <a:r>
              <a:rPr kumimoji="1" lang="en-US" altLang="zh-CN" sz="1800" dirty="0"/>
              <a:t>10</a:t>
            </a:r>
            <a:r>
              <a:rPr kumimoji="1" lang="zh-CN" altLang="en-US" sz="1800" dirty="0"/>
              <a:t>组</a:t>
            </a:r>
            <a:r>
              <a:rPr kumimoji="1" lang="en-US" altLang="zh-CN" sz="1800" dirty="0"/>
              <a:t>   </a:t>
            </a:r>
            <a:r>
              <a:rPr kumimoji="1" lang="zh-CN" altLang="en-US" sz="1800" dirty="0"/>
              <a:t>组长：许小宇</a:t>
            </a:r>
            <a:r>
              <a:rPr kumimoji="1" lang="en-US" altLang="zh-CN" sz="1800" dirty="0"/>
              <a:t>	</a:t>
            </a:r>
          </a:p>
          <a:p>
            <a:r>
              <a:rPr kumimoji="1" lang="zh-CN" altLang="en-US" sz="1800" dirty="0"/>
              <a:t>小组成员：高立新、张桓箫、沈佳翔、曹星宇、赵城宇、宋梓闻、吕一东</a:t>
            </a:r>
            <a:endParaRPr kumimoji="1" lang="en-US" altLang="zh-CN" sz="1800" dirty="0"/>
          </a:p>
          <a:p>
            <a:r>
              <a:rPr kumimoji="1" lang="zh-CN" altLang="en-US" sz="1800" dirty="0"/>
              <a:t>汇报人：沈佳翔</a:t>
            </a:r>
            <a:endParaRPr kumimoji="1" lang="en-US" altLang="zh-CN" sz="1800" dirty="0"/>
          </a:p>
        </p:txBody>
      </p:sp>
      <p:pic>
        <p:nvPicPr>
          <p:cNvPr id="7" name="图片 6"/>
          <p:cNvPicPr>
            <a:picLocks noChangeAspect="1"/>
          </p:cNvPicPr>
          <p:nvPr/>
        </p:nvPicPr>
        <p:blipFill>
          <a:blip r:embed="rId2">
            <a:lum bright="100000"/>
          </a:blip>
          <a:stretch>
            <a:fillRect/>
          </a:stretch>
        </p:blipFill>
        <p:spPr>
          <a:xfrm>
            <a:off x="5037156" y="6093921"/>
            <a:ext cx="2117688" cy="570755"/>
          </a:xfrm>
          <a:prstGeom prst="rect">
            <a:avLst/>
          </a:prstGeom>
        </p:spPr>
      </p:pic>
    </p:spTree>
    <p:extLst>
      <p:ext uri="{BB962C8B-B14F-4D97-AF65-F5344CB8AC3E}">
        <p14:creationId xmlns:p14="http://schemas.microsoft.com/office/powerpoint/2010/main" val="63776002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3" name="文本框 8"/>
          <p:cNvSpPr txBox="1"/>
          <p:nvPr/>
        </p:nvSpPr>
        <p:spPr>
          <a:xfrm>
            <a:off x="994838" y="2472803"/>
            <a:ext cx="10087292" cy="32542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000" b="1" dirty="0">
                <a:solidFill>
                  <a:schemeClr val="tx1">
                    <a:lumMod val="75000"/>
                    <a:lumOff val="25000"/>
                  </a:schemeClr>
                </a:solidFill>
                <a:latin typeface="+mn-ea"/>
              </a:rPr>
              <a:t>1.</a:t>
            </a:r>
            <a:r>
              <a:rPr lang="zh-CN" altLang="en-US" sz="2000" b="1" dirty="0">
                <a:solidFill>
                  <a:schemeClr val="tx1">
                    <a:lumMod val="75000"/>
                    <a:lumOff val="25000"/>
                  </a:schemeClr>
                </a:solidFill>
                <a:latin typeface="+mn-ea"/>
              </a:rPr>
              <a:t>开发方式</a:t>
            </a:r>
          </a:p>
          <a:p>
            <a:pPr>
              <a:lnSpc>
                <a:spcPct val="130000"/>
              </a:lnSpc>
            </a:pPr>
            <a:r>
              <a:rPr lang="zh-CN" altLang="en-US" sz="2000" dirty="0">
                <a:solidFill>
                  <a:schemeClr val="tx1">
                    <a:lumMod val="75000"/>
                    <a:lumOff val="25000"/>
                  </a:schemeClr>
                </a:solidFill>
                <a:latin typeface="+mn-ea"/>
              </a:rPr>
              <a:t>       我们将采用敏捷开发模式，即在开发过程中不断与客户沟通并调整需求，确保项目能够及时响应用户需求。此外，我们会定期向客户汇报开发进度，以便及时调整项目计划。</a:t>
            </a:r>
          </a:p>
          <a:p>
            <a:pPr marL="285750" indent="-285750">
              <a:lnSpc>
                <a:spcPct val="130000"/>
              </a:lnSpc>
              <a:buFont typeface="Arial" charset="0"/>
              <a:buChar char="•"/>
            </a:pPr>
            <a:r>
              <a:rPr lang="en-US" altLang="zh-CN" sz="2000" b="1" dirty="0">
                <a:solidFill>
                  <a:schemeClr val="tx1">
                    <a:lumMod val="75000"/>
                    <a:lumOff val="25000"/>
                  </a:schemeClr>
                </a:solidFill>
                <a:latin typeface="+mn-ea"/>
              </a:rPr>
              <a:t>2.</a:t>
            </a:r>
            <a:r>
              <a:rPr lang="zh-CN" altLang="en-US" sz="2000" b="1" dirty="0">
                <a:solidFill>
                  <a:schemeClr val="tx1">
                    <a:lumMod val="75000"/>
                    <a:lumOff val="25000"/>
                  </a:schemeClr>
                </a:solidFill>
                <a:latin typeface="+mn-ea"/>
              </a:rPr>
              <a:t>测试策略</a:t>
            </a:r>
          </a:p>
          <a:p>
            <a:pPr>
              <a:lnSpc>
                <a:spcPct val="130000"/>
              </a:lnSpc>
            </a:pPr>
            <a:r>
              <a:rPr lang="zh-CN" altLang="en-US" sz="2000" dirty="0">
                <a:solidFill>
                  <a:schemeClr val="tx1">
                    <a:lumMod val="75000"/>
                    <a:lumOff val="25000"/>
                  </a:schemeClr>
                </a:solidFill>
                <a:latin typeface="+mn-ea"/>
              </a:rPr>
              <a:t>       我们将采用自动化测试和手动测试相结合的方式来进行测试，以确保平台的质量和稳定性。我们将编写单元测试、功能测试和集成测试等多种测试类型，同时也将进行手动测试来发现潜在的问题。</a:t>
            </a:r>
          </a:p>
        </p:txBody>
      </p:sp>
      <p:sp>
        <p:nvSpPr>
          <p:cNvPr id="4" name="矩形 3"/>
          <p:cNvSpPr/>
          <p:nvPr/>
        </p:nvSpPr>
        <p:spPr>
          <a:xfrm>
            <a:off x="994838" y="1391155"/>
            <a:ext cx="2646878" cy="670120"/>
          </a:xfrm>
          <a:prstGeom prst="rect">
            <a:avLst/>
          </a:prstGeom>
        </p:spPr>
        <p:txBody>
          <a:bodyPr wrap="none">
            <a:spAutoFit/>
          </a:bodyPr>
          <a:lstStyle/>
          <a:p>
            <a:pPr lvl="0">
              <a:lnSpc>
                <a:spcPct val="130000"/>
              </a:lnSpc>
            </a:pPr>
            <a:r>
              <a:rPr lang="zh-CN" altLang="en-US" sz="3200" b="1" dirty="0">
                <a:solidFill>
                  <a:srgbClr val="003E81"/>
                </a:solidFill>
              </a:rPr>
              <a:t>七、实现策略</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Tree>
    <p:extLst>
      <p:ext uri="{BB962C8B-B14F-4D97-AF65-F5344CB8AC3E}">
        <p14:creationId xmlns:p14="http://schemas.microsoft.com/office/powerpoint/2010/main" val="1272807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3" name="文本框 8"/>
          <p:cNvSpPr txBox="1"/>
          <p:nvPr/>
        </p:nvSpPr>
        <p:spPr>
          <a:xfrm>
            <a:off x="1052354" y="1876454"/>
            <a:ext cx="10087292" cy="405444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000" b="1" dirty="0">
                <a:solidFill>
                  <a:schemeClr val="tx1">
                    <a:lumMod val="75000"/>
                    <a:lumOff val="25000"/>
                  </a:schemeClr>
                </a:solidFill>
                <a:latin typeface="+mn-ea"/>
              </a:rPr>
              <a:t>3.</a:t>
            </a:r>
            <a:r>
              <a:rPr lang="zh-CN" altLang="en-US" sz="2000" b="1" dirty="0">
                <a:solidFill>
                  <a:schemeClr val="tx1">
                    <a:lumMod val="75000"/>
                    <a:lumOff val="25000"/>
                  </a:schemeClr>
                </a:solidFill>
                <a:latin typeface="+mn-ea"/>
              </a:rPr>
              <a:t>数据安全</a:t>
            </a:r>
          </a:p>
          <a:p>
            <a:pPr>
              <a:lnSpc>
                <a:spcPct val="130000"/>
              </a:lnSpc>
            </a:pPr>
            <a:r>
              <a:rPr lang="zh-CN" altLang="en-US" sz="2000" dirty="0">
                <a:solidFill>
                  <a:schemeClr val="tx1">
                    <a:lumMod val="75000"/>
                    <a:lumOff val="25000"/>
                  </a:schemeClr>
                </a:solidFill>
                <a:latin typeface="+mn-ea"/>
              </a:rPr>
              <a:t>       我们将采用多种措施来保证数据安全，包括备份策略、日志记录、网络防火墙等技术手段。此外，我们还将定期对数据进行审计，以发现并修复潜在的漏洞和问题。</a:t>
            </a:r>
          </a:p>
          <a:p>
            <a:pPr marL="285750" indent="-285750">
              <a:lnSpc>
                <a:spcPct val="130000"/>
              </a:lnSpc>
              <a:buFont typeface="Arial" charset="0"/>
              <a:buChar char="•"/>
            </a:pPr>
            <a:r>
              <a:rPr lang="en-US" altLang="zh-CN" sz="2000" b="1" dirty="0">
                <a:solidFill>
                  <a:schemeClr val="tx1">
                    <a:lumMod val="75000"/>
                    <a:lumOff val="25000"/>
                  </a:schemeClr>
                </a:solidFill>
                <a:latin typeface="+mn-ea"/>
              </a:rPr>
              <a:t>4.</a:t>
            </a:r>
            <a:r>
              <a:rPr lang="zh-CN" altLang="en-US" sz="2000" b="1" dirty="0">
                <a:solidFill>
                  <a:schemeClr val="tx1">
                    <a:lumMod val="75000"/>
                    <a:lumOff val="25000"/>
                  </a:schemeClr>
                </a:solidFill>
                <a:latin typeface="+mn-ea"/>
              </a:rPr>
              <a:t>运营策略</a:t>
            </a:r>
            <a:endParaRPr lang="en-US" altLang="zh-CN" sz="2000" b="1" dirty="0">
              <a:solidFill>
                <a:schemeClr val="tx1">
                  <a:lumMod val="75000"/>
                  <a:lumOff val="25000"/>
                </a:schemeClr>
              </a:solidFill>
              <a:latin typeface="+mn-ea"/>
            </a:endParaRPr>
          </a:p>
          <a:p>
            <a:pPr>
              <a:lnSpc>
                <a:spcPct val="130000"/>
              </a:lnSpc>
            </a:pPr>
            <a:r>
              <a:rPr lang="zh-CN" altLang="en-US" sz="2000" dirty="0">
                <a:solidFill>
                  <a:schemeClr val="tx1">
                    <a:lumMod val="75000"/>
                    <a:lumOff val="25000"/>
                  </a:schemeClr>
                </a:solidFill>
                <a:latin typeface="+mn-ea"/>
              </a:rPr>
              <a:t>       我们将通过市场推广、社交媒体宣传、</a:t>
            </a:r>
            <a:r>
              <a:rPr lang="en-US" altLang="zh-CN" sz="2000" dirty="0">
                <a:solidFill>
                  <a:schemeClr val="tx1">
                    <a:lumMod val="75000"/>
                    <a:lumOff val="25000"/>
                  </a:schemeClr>
                </a:solidFill>
                <a:latin typeface="+mn-ea"/>
              </a:rPr>
              <a:t>SEO</a:t>
            </a:r>
            <a:r>
              <a:rPr lang="zh-CN" altLang="en-US" sz="2000" dirty="0">
                <a:solidFill>
                  <a:schemeClr val="tx1">
                    <a:lumMod val="75000"/>
                    <a:lumOff val="25000"/>
                  </a:schemeClr>
                </a:solidFill>
                <a:latin typeface="+mn-ea"/>
              </a:rPr>
              <a:t>优化等方式吸引更多的用户进入平台。此外，我们还将提供高质量的售后服务，以增强用户对平台的信任度和忠诚度。</a:t>
            </a:r>
          </a:p>
          <a:p>
            <a:pPr marL="285750" indent="-285750">
              <a:lnSpc>
                <a:spcPct val="130000"/>
              </a:lnSpc>
              <a:buFont typeface="Arial" charset="0"/>
              <a:buChar char="•"/>
            </a:pPr>
            <a:r>
              <a:rPr lang="en-US" altLang="zh-CN" sz="2000" b="1" dirty="0">
                <a:solidFill>
                  <a:schemeClr val="tx1">
                    <a:lumMod val="75000"/>
                    <a:lumOff val="25000"/>
                  </a:schemeClr>
                </a:solidFill>
                <a:latin typeface="+mn-ea"/>
              </a:rPr>
              <a:t>5.</a:t>
            </a:r>
            <a:r>
              <a:rPr lang="zh-CN" altLang="en-US" sz="2000" b="1" dirty="0">
                <a:solidFill>
                  <a:schemeClr val="tx1">
                    <a:lumMod val="75000"/>
                    <a:lumOff val="25000"/>
                  </a:schemeClr>
                </a:solidFill>
                <a:latin typeface="+mn-ea"/>
              </a:rPr>
              <a:t>项目管理</a:t>
            </a:r>
          </a:p>
          <a:p>
            <a:pPr>
              <a:lnSpc>
                <a:spcPct val="130000"/>
              </a:lnSpc>
            </a:pPr>
            <a:r>
              <a:rPr lang="zh-CN" altLang="en-US" sz="2000" dirty="0">
                <a:solidFill>
                  <a:schemeClr val="tx1">
                    <a:lumMod val="75000"/>
                    <a:lumOff val="25000"/>
                  </a:schemeClr>
                </a:solidFill>
                <a:latin typeface="+mn-ea"/>
              </a:rPr>
              <a:t>       我们将采用项目管理工具（如</a:t>
            </a:r>
            <a:r>
              <a:rPr lang="en-US" altLang="zh-CN" sz="2000" dirty="0">
                <a:solidFill>
                  <a:schemeClr val="tx1">
                    <a:lumMod val="75000"/>
                    <a:lumOff val="25000"/>
                  </a:schemeClr>
                </a:solidFill>
                <a:latin typeface="+mn-ea"/>
              </a:rPr>
              <a:t>Trello</a:t>
            </a:r>
            <a:r>
              <a:rPr lang="zh-CN" altLang="en-US" sz="2000" dirty="0">
                <a:solidFill>
                  <a:schemeClr val="tx1">
                    <a:lumMod val="75000"/>
                    <a:lumOff val="25000"/>
                  </a:schemeClr>
                </a:solidFill>
                <a:latin typeface="+mn-ea"/>
              </a:rPr>
              <a:t>、</a:t>
            </a:r>
            <a:r>
              <a:rPr lang="en-US" altLang="zh-CN" sz="2000" dirty="0">
                <a:solidFill>
                  <a:schemeClr val="tx1">
                    <a:lumMod val="75000"/>
                    <a:lumOff val="25000"/>
                  </a:schemeClr>
                </a:solidFill>
                <a:latin typeface="+mn-ea"/>
              </a:rPr>
              <a:t>Jira</a:t>
            </a:r>
            <a:r>
              <a:rPr lang="zh-CN" altLang="en-US" sz="2000" dirty="0">
                <a:solidFill>
                  <a:schemeClr val="tx1">
                    <a:lumMod val="75000"/>
                    <a:lumOff val="25000"/>
                  </a:schemeClr>
                </a:solidFill>
                <a:latin typeface="+mn-ea"/>
              </a:rPr>
              <a:t>等）来跟踪开发进度和任务分配，并与客户及时沟通项目进展。我们还将定期召开会议，以进行需求调整和项目规划等事宜的讨论。</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Tree>
    <p:extLst>
      <p:ext uri="{BB962C8B-B14F-4D97-AF65-F5344CB8AC3E}">
        <p14:creationId xmlns:p14="http://schemas.microsoft.com/office/powerpoint/2010/main" val="1989251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3" name="文本框 8"/>
          <p:cNvSpPr txBox="1"/>
          <p:nvPr/>
        </p:nvSpPr>
        <p:spPr>
          <a:xfrm>
            <a:off x="994838" y="3087135"/>
            <a:ext cx="10087292" cy="196605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zh-CN" altLang="en-US" sz="2400" dirty="0">
                <a:solidFill>
                  <a:schemeClr val="tx1">
                    <a:lumMod val="75000"/>
                    <a:lumOff val="25000"/>
                  </a:schemeClr>
                </a:solidFill>
                <a:latin typeface="+mn-ea"/>
              </a:rPr>
              <a:t>初期阶段，我们将通过各种市场推广和社交媒体宣传等方式来吸引用户。</a:t>
            </a:r>
          </a:p>
          <a:p>
            <a:pPr marL="285750" indent="-285750">
              <a:lnSpc>
                <a:spcPct val="130000"/>
              </a:lnSpc>
              <a:buFont typeface="Arial" charset="0"/>
              <a:buChar char="•"/>
            </a:pPr>
            <a:r>
              <a:rPr lang="zh-CN" altLang="en-US" sz="2400" dirty="0">
                <a:solidFill>
                  <a:schemeClr val="tx1">
                    <a:lumMod val="75000"/>
                    <a:lumOff val="25000"/>
                  </a:schemeClr>
                </a:solidFill>
                <a:latin typeface="+mn-ea"/>
              </a:rPr>
              <a:t>在吸引到足够的用户后，我们将开展一系列促销活动，以提高用户转化率和购买力。</a:t>
            </a:r>
          </a:p>
          <a:p>
            <a:pPr marL="285750" indent="-285750">
              <a:lnSpc>
                <a:spcPct val="130000"/>
              </a:lnSpc>
              <a:buFont typeface="Arial" charset="0"/>
              <a:buChar char="•"/>
            </a:pPr>
            <a:r>
              <a:rPr lang="zh-CN" altLang="en-US" sz="2400" dirty="0">
                <a:solidFill>
                  <a:schemeClr val="tx1">
                    <a:lumMod val="75000"/>
                    <a:lumOff val="25000"/>
                  </a:schemeClr>
                </a:solidFill>
                <a:latin typeface="+mn-ea"/>
              </a:rPr>
              <a:t>加强</a:t>
            </a:r>
            <a:r>
              <a:rPr lang="en-US" altLang="zh-CN" sz="2400" dirty="0">
                <a:solidFill>
                  <a:schemeClr val="tx1">
                    <a:lumMod val="75000"/>
                    <a:lumOff val="25000"/>
                  </a:schemeClr>
                </a:solidFill>
                <a:latin typeface="+mn-ea"/>
              </a:rPr>
              <a:t>SEO</a:t>
            </a:r>
            <a:r>
              <a:rPr lang="zh-CN" altLang="en-US" sz="2400" dirty="0">
                <a:solidFill>
                  <a:schemeClr val="tx1">
                    <a:lumMod val="75000"/>
                    <a:lumOff val="25000"/>
                  </a:schemeClr>
                </a:solidFill>
                <a:latin typeface="+mn-ea"/>
              </a:rPr>
              <a:t>优化，提升网站在搜索引擎上的排名，吸引更多的潜在用户。</a:t>
            </a:r>
          </a:p>
        </p:txBody>
      </p:sp>
      <p:sp>
        <p:nvSpPr>
          <p:cNvPr id="4" name="矩形 3"/>
          <p:cNvSpPr/>
          <p:nvPr/>
        </p:nvSpPr>
        <p:spPr>
          <a:xfrm>
            <a:off x="994838" y="2068239"/>
            <a:ext cx="2646878" cy="670120"/>
          </a:xfrm>
          <a:prstGeom prst="rect">
            <a:avLst/>
          </a:prstGeom>
        </p:spPr>
        <p:txBody>
          <a:bodyPr wrap="none">
            <a:spAutoFit/>
          </a:bodyPr>
          <a:lstStyle/>
          <a:p>
            <a:pPr lvl="0">
              <a:lnSpc>
                <a:spcPct val="130000"/>
              </a:lnSpc>
            </a:pPr>
            <a:r>
              <a:rPr lang="zh-CN" altLang="en-US" sz="3200" b="1" dirty="0">
                <a:solidFill>
                  <a:srgbClr val="003E81"/>
                </a:solidFill>
              </a:rPr>
              <a:t>八、运营计划</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Tree>
    <p:extLst>
      <p:ext uri="{BB962C8B-B14F-4D97-AF65-F5344CB8AC3E}">
        <p14:creationId xmlns:p14="http://schemas.microsoft.com/office/powerpoint/2010/main" val="3490172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3" name="文本框 8"/>
          <p:cNvSpPr txBox="1"/>
          <p:nvPr/>
        </p:nvSpPr>
        <p:spPr>
          <a:xfrm>
            <a:off x="994838" y="3087135"/>
            <a:ext cx="10087292" cy="244618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zh-CN" altLang="en-US" sz="2400" dirty="0">
                <a:solidFill>
                  <a:schemeClr val="tx1">
                    <a:lumMod val="75000"/>
                    <a:lumOff val="25000"/>
                  </a:schemeClr>
                </a:solidFill>
                <a:latin typeface="+mn-ea"/>
              </a:rPr>
              <a:t>服务器租用费用：</a:t>
            </a:r>
            <a:r>
              <a:rPr lang="en-US" altLang="zh-CN" sz="2400" dirty="0">
                <a:solidFill>
                  <a:schemeClr val="tx1">
                    <a:lumMod val="75000"/>
                    <a:lumOff val="25000"/>
                  </a:schemeClr>
                </a:solidFill>
                <a:latin typeface="+mn-ea"/>
              </a:rPr>
              <a:t>100/</a:t>
            </a:r>
            <a:r>
              <a:rPr lang="zh-CN" altLang="en-US" sz="2400" dirty="0">
                <a:solidFill>
                  <a:schemeClr val="tx1">
                    <a:lumMod val="75000"/>
                    <a:lumOff val="25000"/>
                  </a:schemeClr>
                </a:solidFill>
                <a:latin typeface="+mn-ea"/>
              </a:rPr>
              <a:t>月</a:t>
            </a:r>
          </a:p>
          <a:p>
            <a:pPr marL="285750" indent="-285750">
              <a:lnSpc>
                <a:spcPct val="130000"/>
              </a:lnSpc>
              <a:buFont typeface="Arial" charset="0"/>
              <a:buChar char="•"/>
            </a:pPr>
            <a:r>
              <a:rPr lang="zh-CN" altLang="en-US" sz="2400" dirty="0">
                <a:solidFill>
                  <a:schemeClr val="tx1">
                    <a:lumMod val="75000"/>
                    <a:lumOff val="25000"/>
                  </a:schemeClr>
                </a:solidFill>
                <a:latin typeface="+mn-ea"/>
              </a:rPr>
              <a:t>运营成本：</a:t>
            </a:r>
            <a:r>
              <a:rPr lang="en-US" altLang="zh-CN" sz="2400" dirty="0">
                <a:solidFill>
                  <a:schemeClr val="tx1">
                    <a:lumMod val="75000"/>
                    <a:lumOff val="25000"/>
                  </a:schemeClr>
                </a:solidFill>
                <a:latin typeface="+mn-ea"/>
              </a:rPr>
              <a:t>1000/</a:t>
            </a:r>
            <a:r>
              <a:rPr lang="zh-CN" altLang="en-US" sz="2400" dirty="0">
                <a:solidFill>
                  <a:schemeClr val="tx1">
                    <a:lumMod val="75000"/>
                    <a:lumOff val="25000"/>
                  </a:schemeClr>
                </a:solidFill>
                <a:latin typeface="+mn-ea"/>
              </a:rPr>
              <a:t>月（包括市场推广、客服、办公用品等）</a:t>
            </a:r>
          </a:p>
          <a:p>
            <a:pPr marL="285750" indent="-285750">
              <a:lnSpc>
                <a:spcPct val="130000"/>
              </a:lnSpc>
              <a:buFont typeface="Arial" charset="0"/>
              <a:buChar char="•"/>
            </a:pPr>
            <a:r>
              <a:rPr lang="zh-CN" altLang="en-US" sz="2400" dirty="0">
                <a:solidFill>
                  <a:schemeClr val="tx1">
                    <a:lumMod val="75000"/>
                    <a:lumOff val="25000"/>
                  </a:schemeClr>
                </a:solidFill>
                <a:latin typeface="+mn-ea"/>
              </a:rPr>
              <a:t>我们也将优先选择一些性价比较高的技术方案，以节约开发成本。同时，在初期阶段，我们也将采用一些低成本或免费的市场推广方式来吸引用户。</a:t>
            </a:r>
          </a:p>
        </p:txBody>
      </p:sp>
      <p:sp>
        <p:nvSpPr>
          <p:cNvPr id="4" name="矩形 3"/>
          <p:cNvSpPr/>
          <p:nvPr/>
        </p:nvSpPr>
        <p:spPr>
          <a:xfrm>
            <a:off x="994838" y="2068239"/>
            <a:ext cx="1826141" cy="670120"/>
          </a:xfrm>
          <a:prstGeom prst="rect">
            <a:avLst/>
          </a:prstGeom>
        </p:spPr>
        <p:txBody>
          <a:bodyPr wrap="none">
            <a:spAutoFit/>
          </a:bodyPr>
          <a:lstStyle/>
          <a:p>
            <a:pPr lvl="0">
              <a:lnSpc>
                <a:spcPct val="130000"/>
              </a:lnSpc>
            </a:pPr>
            <a:r>
              <a:rPr lang="zh-CN" altLang="en-US" sz="3200" b="1" dirty="0">
                <a:solidFill>
                  <a:srgbClr val="003E81"/>
                </a:solidFill>
              </a:rPr>
              <a:t>九、预算</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Tree>
    <p:extLst>
      <p:ext uri="{BB962C8B-B14F-4D97-AF65-F5344CB8AC3E}">
        <p14:creationId xmlns:p14="http://schemas.microsoft.com/office/powerpoint/2010/main" val="3339580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4" name="矩形 3"/>
          <p:cNvSpPr/>
          <p:nvPr/>
        </p:nvSpPr>
        <p:spPr>
          <a:xfrm>
            <a:off x="994838" y="1688723"/>
            <a:ext cx="2646878" cy="670120"/>
          </a:xfrm>
          <a:prstGeom prst="rect">
            <a:avLst/>
          </a:prstGeom>
        </p:spPr>
        <p:txBody>
          <a:bodyPr wrap="none">
            <a:spAutoFit/>
          </a:bodyPr>
          <a:lstStyle/>
          <a:p>
            <a:pPr lvl="0">
              <a:lnSpc>
                <a:spcPct val="130000"/>
              </a:lnSpc>
            </a:pPr>
            <a:r>
              <a:rPr lang="zh-CN" altLang="en-US" sz="3200" b="1" dirty="0">
                <a:solidFill>
                  <a:srgbClr val="003E81"/>
                </a:solidFill>
              </a:rPr>
              <a:t>十、进度计划</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graphicFrame>
        <p:nvGraphicFramePr>
          <p:cNvPr id="5" name="表格 4">
            <a:extLst>
              <a:ext uri="{FF2B5EF4-FFF2-40B4-BE49-F238E27FC236}">
                <a16:creationId xmlns:a16="http://schemas.microsoft.com/office/drawing/2014/main" id="{B3B505AC-7466-3914-E7A9-211A61193FC6}"/>
              </a:ext>
            </a:extLst>
          </p:cNvPr>
          <p:cNvGraphicFramePr>
            <a:graphicFrameLocks noGrp="1"/>
          </p:cNvGraphicFramePr>
          <p:nvPr>
            <p:extLst>
              <p:ext uri="{D42A27DB-BD31-4B8C-83A1-F6EECF244321}">
                <p14:modId xmlns:p14="http://schemas.microsoft.com/office/powerpoint/2010/main" val="3523052066"/>
              </p:ext>
            </p:extLst>
          </p:nvPr>
        </p:nvGraphicFramePr>
        <p:xfrm>
          <a:off x="1008037" y="2728573"/>
          <a:ext cx="10175925" cy="3240000"/>
        </p:xfrm>
        <a:graphic>
          <a:graphicData uri="http://schemas.openxmlformats.org/drawingml/2006/table">
            <a:tbl>
              <a:tblPr firstRow="1" firstCol="1" bandRow="1"/>
              <a:tblGrid>
                <a:gridCol w="1006182">
                  <a:extLst>
                    <a:ext uri="{9D8B030D-6E8A-4147-A177-3AD203B41FA5}">
                      <a16:colId xmlns:a16="http://schemas.microsoft.com/office/drawing/2014/main" val="4261542631"/>
                    </a:ext>
                  </a:extLst>
                </a:gridCol>
                <a:gridCol w="1721824">
                  <a:extLst>
                    <a:ext uri="{9D8B030D-6E8A-4147-A177-3AD203B41FA5}">
                      <a16:colId xmlns:a16="http://schemas.microsoft.com/office/drawing/2014/main" val="284011930"/>
                    </a:ext>
                  </a:extLst>
                </a:gridCol>
                <a:gridCol w="7447919">
                  <a:extLst>
                    <a:ext uri="{9D8B030D-6E8A-4147-A177-3AD203B41FA5}">
                      <a16:colId xmlns:a16="http://schemas.microsoft.com/office/drawing/2014/main" val="1351366677"/>
                    </a:ext>
                  </a:extLst>
                </a:gridCol>
              </a:tblGrid>
              <a:tr h="540000">
                <a:tc>
                  <a:txBody>
                    <a:bodyPr/>
                    <a:lstStyle/>
                    <a:p>
                      <a:pPr algn="ctr"/>
                      <a:r>
                        <a:rPr lang="zh-CN" altLang="en-US" sz="2000" kern="1200">
                          <a:solidFill>
                            <a:schemeClr val="tx1">
                              <a:lumMod val="75000"/>
                              <a:lumOff val="25000"/>
                            </a:schemeClr>
                          </a:solidFill>
                          <a:latin typeface="+mn-ea"/>
                          <a:ea typeface="+mn-ea"/>
                          <a:cs typeface="+mn-cs"/>
                        </a:rPr>
                        <a:t>阶段</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a:solidFill>
                            <a:schemeClr val="tx1">
                              <a:lumMod val="75000"/>
                              <a:lumOff val="25000"/>
                            </a:schemeClr>
                          </a:solidFill>
                          <a:latin typeface="+mn-ea"/>
                          <a:ea typeface="+mn-ea"/>
                          <a:cs typeface="+mn-cs"/>
                        </a:rPr>
                        <a:t>时间</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dirty="0">
                          <a:solidFill>
                            <a:schemeClr val="tx1">
                              <a:lumMod val="75000"/>
                              <a:lumOff val="25000"/>
                            </a:schemeClr>
                          </a:solidFill>
                          <a:latin typeface="+mn-ea"/>
                          <a:ea typeface="+mn-ea"/>
                          <a:cs typeface="+mn-cs"/>
                        </a:rPr>
                        <a:t>任务</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04138129"/>
                  </a:ext>
                </a:extLst>
              </a:tr>
              <a:tr h="540000">
                <a:tc>
                  <a:txBody>
                    <a:bodyPr/>
                    <a:lstStyle/>
                    <a:p>
                      <a:pPr algn="ctr"/>
                      <a:r>
                        <a:rPr lang="en-US" sz="2000" kern="1200">
                          <a:solidFill>
                            <a:schemeClr val="tx1">
                              <a:lumMod val="75000"/>
                              <a:lumOff val="25000"/>
                            </a:schemeClr>
                          </a:solidFill>
                          <a:latin typeface="+mn-ea"/>
                          <a:ea typeface="+mn-ea"/>
                          <a:cs typeface="+mn-cs"/>
                        </a:rPr>
                        <a:t>1</a:t>
                      </a:r>
                      <a:endParaRPr lang="zh-CN" altLang="en-US" sz="2000" kern="1200">
                        <a:solidFill>
                          <a:schemeClr val="tx1">
                            <a:lumMod val="75000"/>
                            <a:lumOff val="25000"/>
                          </a:schemeClr>
                        </a:solidFill>
                        <a:latin typeface="+mn-ea"/>
                        <a:ea typeface="+mn-ea"/>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a:solidFill>
                            <a:schemeClr val="tx1">
                              <a:lumMod val="75000"/>
                              <a:lumOff val="25000"/>
                            </a:schemeClr>
                          </a:solidFill>
                          <a:latin typeface="+mn-ea"/>
                          <a:ea typeface="+mn-ea"/>
                          <a:cs typeface="+mn-cs"/>
                        </a:rPr>
                        <a:t>第</a:t>
                      </a:r>
                      <a:r>
                        <a:rPr lang="en-US" sz="2000" kern="1200">
                          <a:solidFill>
                            <a:schemeClr val="tx1">
                              <a:lumMod val="75000"/>
                              <a:lumOff val="25000"/>
                            </a:schemeClr>
                          </a:solidFill>
                          <a:latin typeface="+mn-ea"/>
                          <a:ea typeface="+mn-ea"/>
                          <a:cs typeface="+mn-cs"/>
                        </a:rPr>
                        <a:t>1-2</a:t>
                      </a:r>
                      <a:r>
                        <a:rPr lang="zh-CN" altLang="en-US" sz="2000" kern="1200">
                          <a:solidFill>
                            <a:schemeClr val="tx1">
                              <a:lumMod val="75000"/>
                              <a:lumOff val="25000"/>
                            </a:schemeClr>
                          </a:solidFill>
                          <a:latin typeface="+mn-ea"/>
                          <a:ea typeface="+mn-ea"/>
                          <a:cs typeface="+mn-cs"/>
                        </a:rPr>
                        <a:t>周</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a:solidFill>
                            <a:schemeClr val="tx1">
                              <a:lumMod val="75000"/>
                              <a:lumOff val="25000"/>
                            </a:schemeClr>
                          </a:solidFill>
                          <a:latin typeface="+mn-ea"/>
                          <a:ea typeface="+mn-ea"/>
                          <a:cs typeface="+mn-cs"/>
                        </a:rPr>
                        <a:t>需求分析、</a:t>
                      </a:r>
                      <a:r>
                        <a:rPr lang="en-US" sz="2000" kern="1200">
                          <a:solidFill>
                            <a:schemeClr val="tx1">
                              <a:lumMod val="75000"/>
                              <a:lumOff val="25000"/>
                            </a:schemeClr>
                          </a:solidFill>
                          <a:latin typeface="+mn-ea"/>
                          <a:ea typeface="+mn-ea"/>
                          <a:cs typeface="+mn-cs"/>
                        </a:rPr>
                        <a:t>UI</a:t>
                      </a:r>
                      <a:r>
                        <a:rPr lang="zh-CN" altLang="en-US" sz="2000" kern="1200">
                          <a:solidFill>
                            <a:schemeClr val="tx1">
                              <a:lumMod val="75000"/>
                              <a:lumOff val="25000"/>
                            </a:schemeClr>
                          </a:solidFill>
                          <a:latin typeface="+mn-ea"/>
                          <a:ea typeface="+mn-ea"/>
                          <a:cs typeface="+mn-cs"/>
                        </a:rPr>
                        <a:t>设计、技术选型、项目规划</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4762462"/>
                  </a:ext>
                </a:extLst>
              </a:tr>
              <a:tr h="540000">
                <a:tc>
                  <a:txBody>
                    <a:bodyPr/>
                    <a:lstStyle/>
                    <a:p>
                      <a:pPr algn="ctr"/>
                      <a:r>
                        <a:rPr lang="en-US" sz="2000" kern="1200">
                          <a:solidFill>
                            <a:schemeClr val="tx1">
                              <a:lumMod val="75000"/>
                              <a:lumOff val="25000"/>
                            </a:schemeClr>
                          </a:solidFill>
                          <a:latin typeface="+mn-ea"/>
                          <a:ea typeface="+mn-ea"/>
                          <a:cs typeface="+mn-cs"/>
                        </a:rPr>
                        <a:t>2</a:t>
                      </a:r>
                      <a:endParaRPr lang="zh-CN" altLang="en-US" sz="2000" kern="1200">
                        <a:solidFill>
                          <a:schemeClr val="tx1">
                            <a:lumMod val="75000"/>
                            <a:lumOff val="25000"/>
                          </a:schemeClr>
                        </a:solidFill>
                        <a:latin typeface="+mn-ea"/>
                        <a:ea typeface="+mn-ea"/>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a:solidFill>
                            <a:schemeClr val="tx1">
                              <a:lumMod val="75000"/>
                              <a:lumOff val="25000"/>
                            </a:schemeClr>
                          </a:solidFill>
                          <a:latin typeface="+mn-ea"/>
                          <a:ea typeface="+mn-ea"/>
                          <a:cs typeface="+mn-cs"/>
                        </a:rPr>
                        <a:t>第</a:t>
                      </a:r>
                      <a:r>
                        <a:rPr lang="en-US" sz="2000" kern="1200">
                          <a:solidFill>
                            <a:schemeClr val="tx1">
                              <a:lumMod val="75000"/>
                              <a:lumOff val="25000"/>
                            </a:schemeClr>
                          </a:solidFill>
                          <a:latin typeface="+mn-ea"/>
                          <a:ea typeface="+mn-ea"/>
                          <a:cs typeface="+mn-cs"/>
                        </a:rPr>
                        <a:t>3-4</a:t>
                      </a:r>
                      <a:r>
                        <a:rPr lang="zh-CN" altLang="en-US" sz="2000" kern="1200">
                          <a:solidFill>
                            <a:schemeClr val="tx1">
                              <a:lumMod val="75000"/>
                              <a:lumOff val="25000"/>
                            </a:schemeClr>
                          </a:solidFill>
                          <a:latin typeface="+mn-ea"/>
                          <a:ea typeface="+mn-ea"/>
                          <a:cs typeface="+mn-cs"/>
                        </a:rPr>
                        <a:t>周</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a:solidFill>
                            <a:schemeClr val="tx1">
                              <a:lumMod val="75000"/>
                              <a:lumOff val="25000"/>
                            </a:schemeClr>
                          </a:solidFill>
                          <a:latin typeface="+mn-ea"/>
                          <a:ea typeface="+mn-ea"/>
                          <a:cs typeface="+mn-cs"/>
                        </a:rPr>
                        <a:t>后台开发、数据库设计、前端框架搭建、基本功能实现</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71676467"/>
                  </a:ext>
                </a:extLst>
              </a:tr>
              <a:tr h="540000">
                <a:tc>
                  <a:txBody>
                    <a:bodyPr/>
                    <a:lstStyle/>
                    <a:p>
                      <a:pPr algn="ctr"/>
                      <a:r>
                        <a:rPr lang="en-US" sz="2000" kern="1200">
                          <a:solidFill>
                            <a:schemeClr val="tx1">
                              <a:lumMod val="75000"/>
                              <a:lumOff val="25000"/>
                            </a:schemeClr>
                          </a:solidFill>
                          <a:latin typeface="+mn-ea"/>
                          <a:ea typeface="+mn-ea"/>
                          <a:cs typeface="+mn-cs"/>
                        </a:rPr>
                        <a:t>3</a:t>
                      </a:r>
                      <a:endParaRPr lang="zh-CN" altLang="en-US" sz="2000" kern="1200">
                        <a:solidFill>
                          <a:schemeClr val="tx1">
                            <a:lumMod val="75000"/>
                            <a:lumOff val="25000"/>
                          </a:schemeClr>
                        </a:solidFill>
                        <a:latin typeface="+mn-ea"/>
                        <a:ea typeface="+mn-ea"/>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a:solidFill>
                            <a:schemeClr val="tx1">
                              <a:lumMod val="75000"/>
                              <a:lumOff val="25000"/>
                            </a:schemeClr>
                          </a:solidFill>
                          <a:latin typeface="+mn-ea"/>
                          <a:ea typeface="+mn-ea"/>
                          <a:cs typeface="+mn-cs"/>
                        </a:rPr>
                        <a:t>第</a:t>
                      </a:r>
                      <a:r>
                        <a:rPr lang="en-US" sz="2000" kern="1200">
                          <a:solidFill>
                            <a:schemeClr val="tx1">
                              <a:lumMod val="75000"/>
                              <a:lumOff val="25000"/>
                            </a:schemeClr>
                          </a:solidFill>
                          <a:latin typeface="+mn-ea"/>
                          <a:ea typeface="+mn-ea"/>
                          <a:cs typeface="+mn-cs"/>
                        </a:rPr>
                        <a:t>5-6</a:t>
                      </a:r>
                      <a:r>
                        <a:rPr lang="zh-CN" altLang="en-US" sz="2000" kern="1200">
                          <a:solidFill>
                            <a:schemeClr val="tx1">
                              <a:lumMod val="75000"/>
                              <a:lumOff val="25000"/>
                            </a:schemeClr>
                          </a:solidFill>
                          <a:latin typeface="+mn-ea"/>
                          <a:ea typeface="+mn-ea"/>
                          <a:cs typeface="+mn-cs"/>
                        </a:rPr>
                        <a:t>周</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dirty="0">
                          <a:solidFill>
                            <a:schemeClr val="tx1">
                              <a:lumMod val="75000"/>
                              <a:lumOff val="25000"/>
                            </a:schemeClr>
                          </a:solidFill>
                          <a:latin typeface="+mn-ea"/>
                          <a:ea typeface="+mn-ea"/>
                          <a:cs typeface="+mn-cs"/>
                        </a:rPr>
                        <a:t>推荐系统、社交化分享、用户评价系统、安全性加固</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97808487"/>
                  </a:ext>
                </a:extLst>
              </a:tr>
              <a:tr h="540000">
                <a:tc>
                  <a:txBody>
                    <a:bodyPr/>
                    <a:lstStyle/>
                    <a:p>
                      <a:pPr algn="ctr"/>
                      <a:r>
                        <a:rPr lang="en-US" sz="2000" kern="1200">
                          <a:solidFill>
                            <a:schemeClr val="tx1">
                              <a:lumMod val="75000"/>
                              <a:lumOff val="25000"/>
                            </a:schemeClr>
                          </a:solidFill>
                          <a:latin typeface="+mn-ea"/>
                          <a:ea typeface="+mn-ea"/>
                          <a:cs typeface="+mn-cs"/>
                        </a:rPr>
                        <a:t>4</a:t>
                      </a:r>
                      <a:endParaRPr lang="zh-CN" altLang="en-US" sz="2000" kern="1200">
                        <a:solidFill>
                          <a:schemeClr val="tx1">
                            <a:lumMod val="75000"/>
                            <a:lumOff val="25000"/>
                          </a:schemeClr>
                        </a:solidFill>
                        <a:latin typeface="+mn-ea"/>
                        <a:ea typeface="+mn-ea"/>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dirty="0">
                          <a:solidFill>
                            <a:schemeClr val="tx1">
                              <a:lumMod val="75000"/>
                              <a:lumOff val="25000"/>
                            </a:schemeClr>
                          </a:solidFill>
                          <a:latin typeface="+mn-ea"/>
                          <a:ea typeface="+mn-ea"/>
                          <a:cs typeface="+mn-cs"/>
                        </a:rPr>
                        <a:t>第</a:t>
                      </a:r>
                      <a:r>
                        <a:rPr lang="en-US" sz="2000" kern="1200" dirty="0">
                          <a:solidFill>
                            <a:schemeClr val="tx1">
                              <a:lumMod val="75000"/>
                              <a:lumOff val="25000"/>
                            </a:schemeClr>
                          </a:solidFill>
                          <a:latin typeface="+mn-ea"/>
                          <a:ea typeface="+mn-ea"/>
                          <a:cs typeface="+mn-cs"/>
                        </a:rPr>
                        <a:t>7-8</a:t>
                      </a:r>
                      <a:r>
                        <a:rPr lang="zh-CN" altLang="en-US" sz="2000" kern="1200" dirty="0">
                          <a:solidFill>
                            <a:schemeClr val="tx1">
                              <a:lumMod val="75000"/>
                              <a:lumOff val="25000"/>
                            </a:schemeClr>
                          </a:solidFill>
                          <a:latin typeface="+mn-ea"/>
                          <a:ea typeface="+mn-ea"/>
                          <a:cs typeface="+mn-cs"/>
                        </a:rPr>
                        <a:t>周</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dirty="0">
                          <a:solidFill>
                            <a:schemeClr val="tx1">
                              <a:lumMod val="75000"/>
                              <a:lumOff val="25000"/>
                            </a:schemeClr>
                          </a:solidFill>
                          <a:latin typeface="+mn-ea"/>
                          <a:ea typeface="+mn-ea"/>
                          <a:cs typeface="+mn-cs"/>
                        </a:rPr>
                        <a:t>测试、优化、上线前准备</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98623471"/>
                  </a:ext>
                </a:extLst>
              </a:tr>
              <a:tr h="540000">
                <a:tc>
                  <a:txBody>
                    <a:bodyPr/>
                    <a:lstStyle/>
                    <a:p>
                      <a:pPr algn="ctr"/>
                      <a:r>
                        <a:rPr lang="en-US" sz="2000" kern="1200">
                          <a:solidFill>
                            <a:schemeClr val="tx1">
                              <a:lumMod val="75000"/>
                              <a:lumOff val="25000"/>
                            </a:schemeClr>
                          </a:solidFill>
                          <a:latin typeface="+mn-ea"/>
                          <a:ea typeface="+mn-ea"/>
                          <a:cs typeface="+mn-cs"/>
                        </a:rPr>
                        <a:t>5</a:t>
                      </a:r>
                      <a:endParaRPr lang="zh-CN" altLang="en-US" sz="2000" kern="1200">
                        <a:solidFill>
                          <a:schemeClr val="tx1">
                            <a:lumMod val="75000"/>
                            <a:lumOff val="25000"/>
                          </a:schemeClr>
                        </a:solidFill>
                        <a:latin typeface="+mn-ea"/>
                        <a:ea typeface="+mn-ea"/>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dirty="0">
                          <a:solidFill>
                            <a:schemeClr val="tx1">
                              <a:lumMod val="75000"/>
                              <a:lumOff val="25000"/>
                            </a:schemeClr>
                          </a:solidFill>
                          <a:latin typeface="+mn-ea"/>
                          <a:ea typeface="+mn-ea"/>
                          <a:cs typeface="+mn-cs"/>
                        </a:rPr>
                        <a:t>第</a:t>
                      </a:r>
                      <a:r>
                        <a:rPr lang="en-US" sz="2000" kern="1200" dirty="0">
                          <a:solidFill>
                            <a:schemeClr val="tx1">
                              <a:lumMod val="75000"/>
                              <a:lumOff val="25000"/>
                            </a:schemeClr>
                          </a:solidFill>
                          <a:latin typeface="+mn-ea"/>
                          <a:ea typeface="+mn-ea"/>
                          <a:cs typeface="+mn-cs"/>
                        </a:rPr>
                        <a:t>9</a:t>
                      </a:r>
                      <a:r>
                        <a:rPr lang="zh-CN" altLang="en-US" sz="2000" kern="1200" dirty="0">
                          <a:solidFill>
                            <a:schemeClr val="tx1">
                              <a:lumMod val="75000"/>
                              <a:lumOff val="25000"/>
                            </a:schemeClr>
                          </a:solidFill>
                          <a:latin typeface="+mn-ea"/>
                          <a:ea typeface="+mn-ea"/>
                          <a:cs typeface="+mn-cs"/>
                        </a:rPr>
                        <a:t>周</a:t>
                      </a:r>
                      <a:r>
                        <a:rPr lang="en-US" sz="2000" kern="1200" dirty="0">
                          <a:solidFill>
                            <a:schemeClr val="tx1">
                              <a:lumMod val="75000"/>
                              <a:lumOff val="25000"/>
                            </a:schemeClr>
                          </a:solidFill>
                          <a:latin typeface="+mn-ea"/>
                          <a:ea typeface="+mn-ea"/>
                          <a:cs typeface="+mn-cs"/>
                        </a:rPr>
                        <a:t>	</a:t>
                      </a:r>
                      <a:endParaRPr lang="zh-CN" altLang="en-US" sz="2000" kern="1200" dirty="0">
                        <a:solidFill>
                          <a:schemeClr val="tx1">
                            <a:lumMod val="75000"/>
                            <a:lumOff val="25000"/>
                          </a:schemeClr>
                        </a:solidFill>
                        <a:latin typeface="+mn-ea"/>
                        <a:ea typeface="+mn-ea"/>
                        <a:cs typeface="+mn-cs"/>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altLang="en-US" sz="2000" kern="1200" dirty="0">
                          <a:solidFill>
                            <a:schemeClr val="tx1">
                              <a:lumMod val="75000"/>
                              <a:lumOff val="25000"/>
                            </a:schemeClr>
                          </a:solidFill>
                          <a:latin typeface="+mn-ea"/>
                          <a:ea typeface="+mn-ea"/>
                          <a:cs typeface="+mn-cs"/>
                        </a:rPr>
                        <a:t>正式上线，运营推广</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84389934"/>
                  </a:ext>
                </a:extLst>
              </a:tr>
            </a:tbl>
          </a:graphicData>
        </a:graphic>
      </p:graphicFrame>
    </p:spTree>
    <p:extLst>
      <p:ext uri="{BB962C8B-B14F-4D97-AF65-F5344CB8AC3E}">
        <p14:creationId xmlns:p14="http://schemas.microsoft.com/office/powerpoint/2010/main" val="1382724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02</a:t>
            </a:r>
            <a:endParaRPr kumimoji="1" lang="zh-CN" altLang="en-US" dirty="0"/>
          </a:p>
        </p:txBody>
      </p:sp>
      <p:sp>
        <p:nvSpPr>
          <p:cNvPr id="3" name="文本占位符 2"/>
          <p:cNvSpPr>
            <a:spLocks noGrp="1"/>
          </p:cNvSpPr>
          <p:nvPr>
            <p:ph type="body" sz="quarter" idx="16"/>
          </p:nvPr>
        </p:nvSpPr>
        <p:spPr/>
        <p:txBody>
          <a:bodyPr/>
          <a:lstStyle/>
          <a:p>
            <a:r>
              <a:rPr kumimoji="1" lang="en-US" altLang="zh-CN" b="1" dirty="0"/>
              <a:t>WEB</a:t>
            </a:r>
            <a:r>
              <a:rPr kumimoji="1" lang="zh-CN" altLang="en-US" b="1" dirty="0"/>
              <a:t>项目需求</a:t>
            </a:r>
          </a:p>
        </p:txBody>
      </p:sp>
      <p:pic>
        <p:nvPicPr>
          <p:cNvPr id="5" name="图片 4"/>
          <p:cNvPicPr>
            <a:picLocks noChangeAspect="1"/>
          </p:cNvPicPr>
          <p:nvPr/>
        </p:nvPicPr>
        <p:blipFill>
          <a:blip r:embed="rId2">
            <a:lum bright="100000"/>
          </a:blip>
          <a:stretch>
            <a:fillRect/>
          </a:stretch>
        </p:blipFill>
        <p:spPr>
          <a:xfrm>
            <a:off x="5037156" y="6093921"/>
            <a:ext cx="2117688" cy="570755"/>
          </a:xfrm>
          <a:prstGeom prst="rect">
            <a:avLst/>
          </a:prstGeom>
        </p:spPr>
      </p:pic>
    </p:spTree>
    <p:extLst>
      <p:ext uri="{BB962C8B-B14F-4D97-AF65-F5344CB8AC3E}">
        <p14:creationId xmlns:p14="http://schemas.microsoft.com/office/powerpoint/2010/main" val="77713449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2"/>
          <a:stretch>
            <a:fillRect/>
          </a:stretch>
        </p:blipFill>
        <p:spPr>
          <a:xfrm>
            <a:off x="0" y="1233888"/>
            <a:ext cx="12192000" cy="1955495"/>
          </a:xfrm>
          <a:prstGeom prst="rect">
            <a:avLst/>
          </a:prstGeom>
        </p:spPr>
      </p:pic>
      <p:pic>
        <p:nvPicPr>
          <p:cNvPr id="11" name="图片 10"/>
          <p:cNvPicPr>
            <a:picLocks noChangeAspect="1"/>
          </p:cNvPicPr>
          <p:nvPr/>
        </p:nvPicPr>
        <p:blipFill rotWithShape="1">
          <a:blip r:embed="rId3"/>
          <a:srcRect t="36313" b="42327"/>
          <a:stretch/>
        </p:blipFill>
        <p:spPr>
          <a:xfrm>
            <a:off x="0" y="1233888"/>
            <a:ext cx="12192000" cy="1955495"/>
          </a:xfrm>
          <a:prstGeom prst="rect">
            <a:avLst/>
          </a:prstGeom>
        </p:spPr>
      </p:pic>
      <p:pic>
        <p:nvPicPr>
          <p:cNvPr id="10" name="图片 9"/>
          <p:cNvPicPr>
            <a:picLocks noChangeAspect="1"/>
          </p:cNvPicPr>
          <p:nvPr/>
        </p:nvPicPr>
        <p:blipFill rotWithShape="1">
          <a:blip r:embed="rId4">
            <a:duotone>
              <a:schemeClr val="bg2">
                <a:shade val="45000"/>
                <a:satMod val="135000"/>
              </a:schemeClr>
              <a:prstClr val="white"/>
            </a:duotone>
          </a:blip>
          <a:srcRect t="-8375" r="69791"/>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02</a:t>
            </a:r>
            <a:r>
              <a:rPr kumimoji="1" lang="zh-CN" altLang="en-US" dirty="0">
                <a:solidFill>
                  <a:srgbClr val="003E81"/>
                </a:solidFill>
              </a:rPr>
              <a:t> 项目需求规格说明书</a:t>
            </a:r>
          </a:p>
        </p:txBody>
      </p:sp>
      <p:sp>
        <p:nvSpPr>
          <p:cNvPr id="4" name="矩形 3"/>
          <p:cNvSpPr/>
          <p:nvPr/>
        </p:nvSpPr>
        <p:spPr>
          <a:xfrm>
            <a:off x="322289" y="1233888"/>
            <a:ext cx="3542682" cy="1955495"/>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solidFill>
                <a:srgbClr val="003E81"/>
              </a:solidFill>
            </a:endParaRPr>
          </a:p>
        </p:txBody>
      </p:sp>
      <p:sp>
        <p:nvSpPr>
          <p:cNvPr id="5" name="文本框 8"/>
          <p:cNvSpPr txBox="1"/>
          <p:nvPr/>
        </p:nvSpPr>
        <p:spPr>
          <a:xfrm>
            <a:off x="727443" y="3594578"/>
            <a:ext cx="10737114" cy="21339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400" b="1" dirty="0">
                <a:solidFill>
                  <a:schemeClr val="tx1">
                    <a:lumMod val="75000"/>
                    <a:lumOff val="25000"/>
                  </a:schemeClr>
                </a:solidFill>
                <a:latin typeface="+mn-ea"/>
              </a:rPr>
              <a:t>1</a:t>
            </a:r>
            <a:r>
              <a:rPr lang="zh-CN" altLang="en-US" sz="2400" b="1" dirty="0">
                <a:solidFill>
                  <a:schemeClr val="tx1">
                    <a:lumMod val="75000"/>
                    <a:lumOff val="25000"/>
                  </a:schemeClr>
                </a:solidFill>
                <a:latin typeface="+mn-ea"/>
              </a:rPr>
              <a:t>、引言</a:t>
            </a:r>
          </a:p>
          <a:p>
            <a:pPr marL="285750" indent="-285750">
              <a:lnSpc>
                <a:spcPct val="130000"/>
              </a:lnSpc>
              <a:buFont typeface="Arial" charset="0"/>
              <a:buChar char="•"/>
            </a:pPr>
            <a:r>
              <a:rPr lang="en-US" altLang="zh-CN" sz="2000" dirty="0">
                <a:solidFill>
                  <a:schemeClr val="tx1">
                    <a:lumMod val="75000"/>
                    <a:lumOff val="25000"/>
                  </a:schemeClr>
                </a:solidFill>
                <a:latin typeface="+mn-ea"/>
              </a:rPr>
              <a:t>1.1  </a:t>
            </a:r>
            <a:r>
              <a:rPr lang="zh-CN" altLang="en-US" sz="2000" dirty="0">
                <a:solidFill>
                  <a:schemeClr val="tx1">
                    <a:lumMod val="75000"/>
                    <a:lumOff val="25000"/>
                  </a:schemeClr>
                </a:solidFill>
                <a:latin typeface="+mn-ea"/>
              </a:rPr>
              <a:t>目的</a:t>
            </a:r>
          </a:p>
          <a:p>
            <a:pPr>
              <a:lnSpc>
                <a:spcPct val="130000"/>
              </a:lnSpc>
            </a:pPr>
            <a:r>
              <a:rPr lang="zh-CN" altLang="en-US" sz="2000" dirty="0">
                <a:solidFill>
                  <a:schemeClr val="tx1">
                    <a:lumMod val="75000"/>
                    <a:lumOff val="25000"/>
                  </a:schemeClr>
                </a:solidFill>
                <a:latin typeface="+mn-ea"/>
              </a:rPr>
              <a:t>       为明确软件需求、规划项目、确认进度、组织软件开发并测试而撰写本文档。同时，详细分析项目总体需求，可以作为软件开发工作的基础和依据以及确认测试和验收的依据。</a:t>
            </a:r>
            <a:endParaRPr lang="en-US" altLang="zh-CN" sz="2000" dirty="0">
              <a:solidFill>
                <a:schemeClr val="tx1">
                  <a:lumMod val="75000"/>
                  <a:lumOff val="25000"/>
                </a:schemeClr>
              </a:solidFill>
              <a:latin typeface="+mn-ea"/>
            </a:endParaRPr>
          </a:p>
          <a:p>
            <a:pPr marL="285750" indent="-285750">
              <a:lnSpc>
                <a:spcPct val="130000"/>
              </a:lnSpc>
              <a:buFont typeface="Arial" charset="0"/>
              <a:buChar char="•"/>
            </a:pPr>
            <a:r>
              <a:rPr lang="en-US" altLang="zh-CN" sz="2000" dirty="0">
                <a:solidFill>
                  <a:schemeClr val="tx1">
                    <a:lumMod val="75000"/>
                    <a:lumOff val="25000"/>
                  </a:schemeClr>
                </a:solidFill>
                <a:latin typeface="+mn-ea"/>
              </a:rPr>
              <a:t>1.2  </a:t>
            </a:r>
            <a:r>
              <a:rPr lang="zh-CN" altLang="en-US" sz="2000" dirty="0">
                <a:solidFill>
                  <a:schemeClr val="tx1">
                    <a:lumMod val="75000"/>
                    <a:lumOff val="25000"/>
                  </a:schemeClr>
                </a:solidFill>
                <a:latin typeface="+mn-ea"/>
              </a:rPr>
              <a:t>背景（略）</a:t>
            </a:r>
            <a:endParaRPr lang="en-US" altLang="zh-CN" sz="2000" dirty="0">
              <a:solidFill>
                <a:schemeClr val="tx1">
                  <a:lumMod val="75000"/>
                  <a:lumOff val="25000"/>
                </a:schemeClr>
              </a:solidFill>
              <a:latin typeface="+mn-ea"/>
            </a:endParaRPr>
          </a:p>
        </p:txBody>
      </p:sp>
      <p:sp>
        <p:nvSpPr>
          <p:cNvPr id="6" name="矩形 5"/>
          <p:cNvSpPr/>
          <p:nvPr/>
        </p:nvSpPr>
        <p:spPr>
          <a:xfrm>
            <a:off x="533783" y="505014"/>
            <a:ext cx="2810385" cy="3089564"/>
          </a:xfrm>
          <a:prstGeom prst="rect">
            <a:avLst/>
          </a:prstGeom>
          <a:noFill/>
        </p:spPr>
        <p:txBody>
          <a:bodyPr wrap="none">
            <a:spAutoFit/>
          </a:bodyPr>
          <a:lstStyle/>
          <a:p>
            <a:pPr lvl="0">
              <a:lnSpc>
                <a:spcPct val="130000"/>
              </a:lnSpc>
            </a:pPr>
            <a:r>
              <a:rPr lang="en-US" altLang="zh-CN" sz="16600" b="1" dirty="0">
                <a:solidFill>
                  <a:schemeClr val="bg1"/>
                </a:solidFill>
              </a:rPr>
              <a:t>02</a:t>
            </a:r>
          </a:p>
        </p:txBody>
      </p:sp>
    </p:spTree>
    <p:extLst>
      <p:ext uri="{BB962C8B-B14F-4D97-AF65-F5344CB8AC3E}">
        <p14:creationId xmlns:p14="http://schemas.microsoft.com/office/powerpoint/2010/main" val="861798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02</a:t>
            </a:r>
            <a:r>
              <a:rPr kumimoji="1" lang="zh-CN" altLang="en-US" dirty="0">
                <a:solidFill>
                  <a:srgbClr val="003E81"/>
                </a:solidFill>
              </a:rPr>
              <a:t> 项目需求规格说明书</a:t>
            </a:r>
          </a:p>
        </p:txBody>
      </p:sp>
      <p:sp>
        <p:nvSpPr>
          <p:cNvPr id="5" name="文本框 8"/>
          <p:cNvSpPr txBox="1"/>
          <p:nvPr/>
        </p:nvSpPr>
        <p:spPr>
          <a:xfrm>
            <a:off x="727443" y="1161712"/>
            <a:ext cx="10737114" cy="45345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400" b="1" dirty="0">
                <a:solidFill>
                  <a:schemeClr val="tx1">
                    <a:lumMod val="75000"/>
                    <a:lumOff val="25000"/>
                  </a:schemeClr>
                </a:solidFill>
                <a:latin typeface="+mn-ea"/>
              </a:rPr>
              <a:t>2</a:t>
            </a:r>
            <a:r>
              <a:rPr lang="zh-CN" altLang="en-US" sz="2400" b="1" dirty="0">
                <a:solidFill>
                  <a:schemeClr val="tx1">
                    <a:lumMod val="75000"/>
                    <a:lumOff val="25000"/>
                  </a:schemeClr>
                </a:solidFill>
                <a:latin typeface="+mn-ea"/>
              </a:rPr>
              <a:t>、项目概述</a:t>
            </a:r>
            <a:endParaRPr lang="en-US" altLang="zh-CN" sz="2400" b="1" dirty="0">
              <a:solidFill>
                <a:schemeClr val="tx1">
                  <a:lumMod val="75000"/>
                  <a:lumOff val="25000"/>
                </a:schemeClr>
              </a:solidFill>
              <a:latin typeface="+mn-ea"/>
            </a:endParaRPr>
          </a:p>
          <a:p>
            <a:pPr marL="285750" indent="-285750">
              <a:lnSpc>
                <a:spcPct val="130000"/>
              </a:lnSpc>
              <a:buFont typeface="Arial" charset="0"/>
              <a:buChar char="•"/>
            </a:pPr>
            <a:endParaRPr lang="en-US" altLang="zh-CN" sz="2000" dirty="0">
              <a:solidFill>
                <a:schemeClr val="tx1">
                  <a:lumMod val="75000"/>
                  <a:lumOff val="25000"/>
                </a:schemeClr>
              </a:solidFill>
              <a:latin typeface="+mn-ea"/>
            </a:endParaRPr>
          </a:p>
          <a:p>
            <a:pPr marL="285750" indent="-285750">
              <a:lnSpc>
                <a:spcPct val="130000"/>
              </a:lnSpc>
              <a:buFont typeface="Arial" charset="0"/>
              <a:buChar char="•"/>
            </a:pPr>
            <a:r>
              <a:rPr lang="en-US" altLang="zh-CN" sz="2000" dirty="0">
                <a:solidFill>
                  <a:schemeClr val="tx1">
                    <a:lumMod val="75000"/>
                    <a:lumOff val="25000"/>
                  </a:schemeClr>
                </a:solidFill>
                <a:latin typeface="+mn-ea"/>
              </a:rPr>
              <a:t>2.1  </a:t>
            </a:r>
            <a:r>
              <a:rPr lang="zh-CN" altLang="en-US" sz="2000" dirty="0">
                <a:solidFill>
                  <a:schemeClr val="tx1">
                    <a:lumMod val="75000"/>
                    <a:lumOff val="25000"/>
                  </a:schemeClr>
                </a:solidFill>
                <a:latin typeface="+mn-ea"/>
              </a:rPr>
              <a:t>产品描述</a:t>
            </a:r>
          </a:p>
          <a:p>
            <a:pPr>
              <a:lnSpc>
                <a:spcPct val="130000"/>
              </a:lnSpc>
            </a:pPr>
            <a:r>
              <a:rPr lang="zh-CN" altLang="en-US" sz="2000" dirty="0">
                <a:solidFill>
                  <a:schemeClr val="tx1">
                    <a:lumMod val="75000"/>
                    <a:lumOff val="25000"/>
                  </a:schemeClr>
                </a:solidFill>
                <a:latin typeface="+mn-ea"/>
              </a:rPr>
              <a:t>       本产品开发一</a:t>
            </a:r>
            <a:r>
              <a:rPr lang="zh-CN" altLang="en-US" sz="2000" dirty="0" smtClean="0">
                <a:solidFill>
                  <a:schemeClr val="tx1">
                    <a:lumMod val="75000"/>
                    <a:lumOff val="25000"/>
                  </a:schemeClr>
                </a:solidFill>
                <a:latin typeface="+mn-ea"/>
              </a:rPr>
              <a:t>个校园二手</a:t>
            </a:r>
            <a:r>
              <a:rPr lang="zh-CN" altLang="en-US" sz="2000" dirty="0">
                <a:solidFill>
                  <a:schemeClr val="tx1">
                    <a:lumMod val="75000"/>
                    <a:lumOff val="25000"/>
                  </a:schemeClr>
                </a:solidFill>
                <a:latin typeface="+mn-ea"/>
              </a:rPr>
              <a:t>交易网站，用户可以在网站上进行物品交易</a:t>
            </a:r>
          </a:p>
          <a:p>
            <a:pPr marL="285750" indent="-285750">
              <a:lnSpc>
                <a:spcPct val="130000"/>
              </a:lnSpc>
              <a:buFont typeface="Arial" charset="0"/>
              <a:buChar char="•"/>
            </a:pPr>
            <a:r>
              <a:rPr lang="en-US" altLang="zh-CN" sz="2000" dirty="0">
                <a:solidFill>
                  <a:schemeClr val="tx1">
                    <a:lumMod val="75000"/>
                    <a:lumOff val="25000"/>
                  </a:schemeClr>
                </a:solidFill>
                <a:latin typeface="+mn-ea"/>
              </a:rPr>
              <a:t>2.2  </a:t>
            </a:r>
            <a:r>
              <a:rPr lang="zh-CN" altLang="en-US" sz="2000" dirty="0">
                <a:solidFill>
                  <a:schemeClr val="tx1">
                    <a:lumMod val="75000"/>
                    <a:lumOff val="25000"/>
                  </a:schemeClr>
                </a:solidFill>
                <a:latin typeface="+mn-ea"/>
              </a:rPr>
              <a:t>产品功能</a:t>
            </a:r>
          </a:p>
          <a:p>
            <a:pPr>
              <a:lnSpc>
                <a:spcPct val="130000"/>
              </a:lnSpc>
            </a:pPr>
            <a:r>
              <a:rPr lang="zh-CN" altLang="en-US" sz="2000" dirty="0">
                <a:solidFill>
                  <a:schemeClr val="tx1">
                    <a:lumMod val="75000"/>
                    <a:lumOff val="25000"/>
                  </a:schemeClr>
                </a:solidFill>
                <a:latin typeface="+mn-ea"/>
              </a:rPr>
              <a:t>       本产品将实现以下功能：</a:t>
            </a: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进入网站的用户可以浏览全部物品</a:t>
            </a: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用户登录后可查看个人信息，购买物品，出售物品，评价物品</a:t>
            </a: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与商家或其他用户沟通</a:t>
            </a:r>
          </a:p>
          <a:p>
            <a:pPr marL="285750" indent="-285750">
              <a:lnSpc>
                <a:spcPct val="130000"/>
              </a:lnSpc>
              <a:buFont typeface="Arial" charset="0"/>
              <a:buChar char="•"/>
            </a:pPr>
            <a:r>
              <a:rPr lang="en-US" altLang="zh-CN" sz="2000" dirty="0">
                <a:solidFill>
                  <a:schemeClr val="tx1">
                    <a:lumMod val="75000"/>
                    <a:lumOff val="25000"/>
                  </a:schemeClr>
                </a:solidFill>
                <a:latin typeface="+mn-ea"/>
              </a:rPr>
              <a:t>2.3  </a:t>
            </a:r>
            <a:r>
              <a:rPr lang="zh-CN" altLang="en-US" sz="2000" dirty="0">
                <a:solidFill>
                  <a:schemeClr val="tx1">
                    <a:lumMod val="75000"/>
                    <a:lumOff val="25000"/>
                  </a:schemeClr>
                </a:solidFill>
                <a:latin typeface="+mn-ea"/>
              </a:rPr>
              <a:t>用户特点</a:t>
            </a: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本网站用户是西电的老师和学生，物品交易地点基本在校内</a:t>
            </a:r>
          </a:p>
        </p:txBody>
      </p:sp>
    </p:spTree>
    <p:extLst>
      <p:ext uri="{BB962C8B-B14F-4D97-AF65-F5344CB8AC3E}">
        <p14:creationId xmlns:p14="http://schemas.microsoft.com/office/powerpoint/2010/main" val="534308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02</a:t>
            </a:r>
            <a:r>
              <a:rPr kumimoji="1" lang="zh-CN" altLang="en-US" dirty="0">
                <a:solidFill>
                  <a:srgbClr val="003E81"/>
                </a:solidFill>
              </a:rPr>
              <a:t> 项目需求规格说明书</a:t>
            </a:r>
          </a:p>
        </p:txBody>
      </p:sp>
      <p:sp>
        <p:nvSpPr>
          <p:cNvPr id="5" name="文本框 8"/>
          <p:cNvSpPr txBox="1"/>
          <p:nvPr/>
        </p:nvSpPr>
        <p:spPr>
          <a:xfrm>
            <a:off x="727443" y="1161712"/>
            <a:ext cx="10737114" cy="45345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000" dirty="0">
                <a:solidFill>
                  <a:schemeClr val="tx1">
                    <a:lumMod val="75000"/>
                    <a:lumOff val="25000"/>
                  </a:schemeClr>
                </a:solidFill>
                <a:latin typeface="+mn-ea"/>
              </a:rPr>
              <a:t>2.4  </a:t>
            </a:r>
            <a:r>
              <a:rPr lang="zh-CN" altLang="en-US" sz="2000" dirty="0">
                <a:solidFill>
                  <a:schemeClr val="tx1">
                    <a:lumMod val="75000"/>
                    <a:lumOff val="25000"/>
                  </a:schemeClr>
                </a:solidFill>
                <a:latin typeface="+mn-ea"/>
              </a:rPr>
              <a:t>一般约束</a:t>
            </a:r>
          </a:p>
          <a:p>
            <a:pPr>
              <a:lnSpc>
                <a:spcPct val="130000"/>
              </a:lnSpc>
            </a:pPr>
            <a:r>
              <a:rPr lang="en-US" altLang="zh-CN" sz="2000" dirty="0">
                <a:solidFill>
                  <a:schemeClr val="tx1">
                    <a:lumMod val="75000"/>
                    <a:lumOff val="25000"/>
                  </a:schemeClr>
                </a:solidFill>
                <a:latin typeface="+mn-ea"/>
              </a:rPr>
              <a:t>       1. </a:t>
            </a:r>
            <a:r>
              <a:rPr lang="zh-CN" altLang="en-US" sz="2000" dirty="0">
                <a:solidFill>
                  <a:schemeClr val="tx1">
                    <a:lumMod val="75000"/>
                    <a:lumOff val="25000"/>
                  </a:schemeClr>
                </a:solidFill>
                <a:latin typeface="+mn-ea"/>
              </a:rPr>
              <a:t>开发环境约束：</a:t>
            </a: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开发工具：</a:t>
            </a:r>
            <a:r>
              <a:rPr lang="en-US" altLang="zh-CN" sz="2000" dirty="0" err="1">
                <a:solidFill>
                  <a:schemeClr val="tx1">
                    <a:lumMod val="75000"/>
                    <a:lumOff val="25000"/>
                  </a:schemeClr>
                </a:solidFill>
                <a:latin typeface="+mn-ea"/>
              </a:rPr>
              <a:t>vscode</a:t>
            </a:r>
            <a:endParaRPr lang="en-US" altLang="zh-CN" sz="2000" dirty="0">
              <a:solidFill>
                <a:schemeClr val="tx1">
                  <a:lumMod val="75000"/>
                  <a:lumOff val="25000"/>
                </a:schemeClr>
              </a:solidFill>
              <a:latin typeface="+mn-ea"/>
            </a:endParaRP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开发语言：</a:t>
            </a:r>
            <a:r>
              <a:rPr lang="en-US" altLang="zh-CN" sz="2000" dirty="0">
                <a:solidFill>
                  <a:schemeClr val="tx1">
                    <a:lumMod val="75000"/>
                    <a:lumOff val="25000"/>
                  </a:schemeClr>
                </a:solidFill>
                <a:latin typeface="+mn-ea"/>
              </a:rPr>
              <a:t>node.js</a:t>
            </a:r>
            <a:r>
              <a:rPr lang="zh-CN" altLang="en-US" sz="2000" dirty="0">
                <a:solidFill>
                  <a:schemeClr val="tx1">
                    <a:lumMod val="75000"/>
                    <a:lumOff val="25000"/>
                  </a:schemeClr>
                </a:solidFill>
                <a:latin typeface="+mn-ea"/>
              </a:rPr>
              <a:t>环境下使用</a:t>
            </a:r>
            <a:r>
              <a:rPr lang="en-US" altLang="zh-CN" sz="2000" dirty="0">
                <a:solidFill>
                  <a:schemeClr val="tx1">
                    <a:lumMod val="75000"/>
                    <a:lumOff val="25000"/>
                  </a:schemeClr>
                </a:solidFill>
                <a:latin typeface="+mn-ea"/>
              </a:rPr>
              <a:t>vue3</a:t>
            </a:r>
            <a:r>
              <a:rPr lang="zh-CN" altLang="en-US" sz="2000" dirty="0">
                <a:solidFill>
                  <a:schemeClr val="tx1">
                    <a:lumMod val="75000"/>
                    <a:lumOff val="25000"/>
                  </a:schemeClr>
                </a:solidFill>
                <a:latin typeface="+mn-ea"/>
              </a:rPr>
              <a:t>和其他后端技术。</a:t>
            </a:r>
          </a:p>
          <a:p>
            <a:pPr>
              <a:lnSpc>
                <a:spcPct val="130000"/>
              </a:lnSpc>
            </a:pPr>
            <a:r>
              <a:rPr lang="en-US" altLang="zh-CN" sz="2000" dirty="0">
                <a:solidFill>
                  <a:schemeClr val="tx1">
                    <a:lumMod val="75000"/>
                    <a:lumOff val="25000"/>
                  </a:schemeClr>
                </a:solidFill>
                <a:latin typeface="+mn-ea"/>
              </a:rPr>
              <a:t>       2. </a:t>
            </a:r>
            <a:r>
              <a:rPr lang="zh-CN" altLang="en-US" sz="2000" dirty="0">
                <a:solidFill>
                  <a:schemeClr val="tx1">
                    <a:lumMod val="75000"/>
                    <a:lumOff val="25000"/>
                  </a:schemeClr>
                </a:solidFill>
                <a:latin typeface="+mn-ea"/>
              </a:rPr>
              <a:t>时间约束：</a:t>
            </a: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开发周期短，对于刚成立的团队和生疏的操作还需要磨合。</a:t>
            </a:r>
          </a:p>
          <a:p>
            <a:pPr>
              <a:lnSpc>
                <a:spcPct val="130000"/>
              </a:lnSpc>
            </a:pPr>
            <a:r>
              <a:rPr lang="en-US" altLang="zh-CN" sz="2000" dirty="0">
                <a:solidFill>
                  <a:schemeClr val="tx1">
                    <a:lumMod val="75000"/>
                    <a:lumOff val="25000"/>
                  </a:schemeClr>
                </a:solidFill>
                <a:latin typeface="+mn-ea"/>
              </a:rPr>
              <a:t>       3. </a:t>
            </a:r>
            <a:r>
              <a:rPr lang="zh-CN" altLang="en-US" sz="2000" dirty="0">
                <a:solidFill>
                  <a:schemeClr val="tx1">
                    <a:lumMod val="75000"/>
                    <a:lumOff val="25000"/>
                  </a:schemeClr>
                </a:solidFill>
                <a:latin typeface="+mn-ea"/>
              </a:rPr>
              <a:t>技术约束：</a:t>
            </a: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团队成员在相关技术水平方面存在一定的欠缺，缺乏相关的项目经验，需要在开发中  </a:t>
            </a:r>
            <a:endParaRPr lang="en-US" altLang="zh-CN" sz="2000" dirty="0">
              <a:solidFill>
                <a:schemeClr val="tx1">
                  <a:lumMod val="75000"/>
                  <a:lumOff val="25000"/>
                </a:schemeClr>
              </a:solidFill>
              <a:latin typeface="+mn-ea"/>
            </a:endParaRP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并发学习多种技术和能力。</a:t>
            </a:r>
          </a:p>
          <a:p>
            <a:pPr>
              <a:lnSpc>
                <a:spcPct val="130000"/>
              </a:lnSpc>
            </a:pPr>
            <a:r>
              <a:rPr lang="en-US" altLang="zh-CN" sz="2000" dirty="0">
                <a:solidFill>
                  <a:schemeClr val="tx1">
                    <a:lumMod val="75000"/>
                    <a:lumOff val="25000"/>
                  </a:schemeClr>
                </a:solidFill>
                <a:latin typeface="+mn-ea"/>
              </a:rPr>
              <a:t>       4. </a:t>
            </a:r>
            <a:r>
              <a:rPr lang="zh-CN" altLang="en-US" sz="2000" dirty="0">
                <a:solidFill>
                  <a:schemeClr val="tx1">
                    <a:lumMod val="75000"/>
                    <a:lumOff val="25000"/>
                  </a:schemeClr>
                </a:solidFill>
                <a:latin typeface="+mn-ea"/>
              </a:rPr>
              <a:t>其它约束：</a:t>
            </a: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开发期间，团队成员还有别的学习任务，对项目进度造成一定程度上的影响。</a:t>
            </a:r>
          </a:p>
        </p:txBody>
      </p:sp>
    </p:spTree>
    <p:extLst>
      <p:ext uri="{BB962C8B-B14F-4D97-AF65-F5344CB8AC3E}">
        <p14:creationId xmlns:p14="http://schemas.microsoft.com/office/powerpoint/2010/main" val="282634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02</a:t>
            </a:r>
            <a:r>
              <a:rPr kumimoji="1" lang="zh-CN" altLang="en-US" dirty="0">
                <a:solidFill>
                  <a:srgbClr val="003E81"/>
                </a:solidFill>
              </a:rPr>
              <a:t> 项目需求规格说明书</a:t>
            </a:r>
          </a:p>
        </p:txBody>
      </p:sp>
      <p:sp>
        <p:nvSpPr>
          <p:cNvPr id="5" name="文本框 8"/>
          <p:cNvSpPr txBox="1"/>
          <p:nvPr/>
        </p:nvSpPr>
        <p:spPr>
          <a:xfrm>
            <a:off x="708938" y="984124"/>
            <a:ext cx="10737114" cy="93358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400" b="1" dirty="0">
                <a:solidFill>
                  <a:schemeClr val="tx1">
                    <a:lumMod val="75000"/>
                    <a:lumOff val="25000"/>
                  </a:schemeClr>
                </a:solidFill>
                <a:latin typeface="+mn-ea"/>
              </a:rPr>
              <a:t>3</a:t>
            </a:r>
            <a:r>
              <a:rPr lang="zh-CN" altLang="en-US" sz="2400" b="1" dirty="0">
                <a:solidFill>
                  <a:schemeClr val="tx1">
                    <a:lumMod val="75000"/>
                    <a:lumOff val="25000"/>
                  </a:schemeClr>
                </a:solidFill>
                <a:latin typeface="+mn-ea"/>
              </a:rPr>
              <a:t>、具体需求</a:t>
            </a:r>
            <a:endParaRPr lang="en-US" altLang="zh-CN" sz="2000" dirty="0">
              <a:solidFill>
                <a:schemeClr val="tx1">
                  <a:lumMod val="75000"/>
                  <a:lumOff val="25000"/>
                </a:schemeClr>
              </a:solidFill>
              <a:latin typeface="+mn-ea"/>
            </a:endParaRPr>
          </a:p>
          <a:p>
            <a:pPr marL="285750" indent="-285750">
              <a:lnSpc>
                <a:spcPct val="130000"/>
              </a:lnSpc>
              <a:buFont typeface="Arial" charset="0"/>
              <a:buChar char="•"/>
            </a:pPr>
            <a:r>
              <a:rPr lang="en-US" altLang="zh-CN" sz="2000" dirty="0">
                <a:solidFill>
                  <a:schemeClr val="tx1">
                    <a:lumMod val="75000"/>
                    <a:lumOff val="25000"/>
                  </a:schemeClr>
                </a:solidFill>
                <a:latin typeface="+mn-ea"/>
              </a:rPr>
              <a:t>3.1  </a:t>
            </a:r>
            <a:r>
              <a:rPr lang="zh-CN" altLang="en-US" sz="2000" dirty="0">
                <a:solidFill>
                  <a:schemeClr val="tx1">
                    <a:lumMod val="75000"/>
                    <a:lumOff val="25000"/>
                  </a:schemeClr>
                </a:solidFill>
                <a:latin typeface="+mn-ea"/>
              </a:rPr>
              <a:t>功能需求</a:t>
            </a:r>
          </a:p>
        </p:txBody>
      </p:sp>
      <p:sp>
        <p:nvSpPr>
          <p:cNvPr id="29" name="泪珠形 4">
            <a:extLst>
              <a:ext uri="{FF2B5EF4-FFF2-40B4-BE49-F238E27FC236}">
                <a16:creationId xmlns:a16="http://schemas.microsoft.com/office/drawing/2014/main" id="{B1D629DD-D535-60BA-BF78-CE352F90B724}"/>
              </a:ext>
            </a:extLst>
          </p:cNvPr>
          <p:cNvSpPr/>
          <p:nvPr/>
        </p:nvSpPr>
        <p:spPr>
          <a:xfrm>
            <a:off x="645075" y="2222108"/>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grpSp>
        <p:nvGrpSpPr>
          <p:cNvPr id="30" name="组合 22">
            <a:extLst>
              <a:ext uri="{FF2B5EF4-FFF2-40B4-BE49-F238E27FC236}">
                <a16:creationId xmlns:a16="http://schemas.microsoft.com/office/drawing/2014/main" id="{C2920635-C8E0-B83E-CE44-4166F5C473D1}"/>
              </a:ext>
            </a:extLst>
          </p:cNvPr>
          <p:cNvGrpSpPr/>
          <p:nvPr/>
        </p:nvGrpSpPr>
        <p:grpSpPr>
          <a:xfrm>
            <a:off x="932779" y="2549424"/>
            <a:ext cx="548656" cy="430686"/>
            <a:chOff x="3829050" y="5226603"/>
            <a:chExt cx="1511301" cy="1186348"/>
          </a:xfrm>
          <a:solidFill>
            <a:schemeClr val="bg1"/>
          </a:solidFill>
        </p:grpSpPr>
        <p:sp>
          <p:nvSpPr>
            <p:cNvPr id="31" name="Freeform 12">
              <a:extLst>
                <a:ext uri="{FF2B5EF4-FFF2-40B4-BE49-F238E27FC236}">
                  <a16:creationId xmlns:a16="http://schemas.microsoft.com/office/drawing/2014/main" id="{74173424-1139-AEB7-06F3-08D6A4DAE866}"/>
                </a:ext>
              </a:extLst>
            </p:cNvPr>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2" name="Freeform 13">
              <a:extLst>
                <a:ext uri="{FF2B5EF4-FFF2-40B4-BE49-F238E27FC236}">
                  <a16:creationId xmlns:a16="http://schemas.microsoft.com/office/drawing/2014/main" id="{7B07ECE5-6AA5-E7FC-A28C-ED8CB28D5FC6}"/>
                </a:ext>
              </a:extLst>
            </p:cNvPr>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 name="Freeform 14">
              <a:extLst>
                <a:ext uri="{FF2B5EF4-FFF2-40B4-BE49-F238E27FC236}">
                  <a16:creationId xmlns:a16="http://schemas.microsoft.com/office/drawing/2014/main" id="{D21D532E-60E7-D945-86FE-86AD85177A9E}"/>
                </a:ext>
              </a:extLst>
            </p:cNvPr>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15">
              <a:extLst>
                <a:ext uri="{FF2B5EF4-FFF2-40B4-BE49-F238E27FC236}">
                  <a16:creationId xmlns:a16="http://schemas.microsoft.com/office/drawing/2014/main" id="{0DC7D094-5798-3474-A8D8-E87720129658}"/>
                </a:ext>
              </a:extLst>
            </p:cNvPr>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 name="Freeform 16">
              <a:extLst>
                <a:ext uri="{FF2B5EF4-FFF2-40B4-BE49-F238E27FC236}">
                  <a16:creationId xmlns:a16="http://schemas.microsoft.com/office/drawing/2014/main" id="{6BAFC7AE-BB89-0E27-4094-4B2EFC34BD77}"/>
                </a:ext>
              </a:extLst>
            </p:cNvPr>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17">
              <a:extLst>
                <a:ext uri="{FF2B5EF4-FFF2-40B4-BE49-F238E27FC236}">
                  <a16:creationId xmlns:a16="http://schemas.microsoft.com/office/drawing/2014/main" id="{0DC40CEC-DD21-F74B-62B6-3EC830ED749E}"/>
                </a:ext>
              </a:extLst>
            </p:cNvPr>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18">
              <a:extLst>
                <a:ext uri="{FF2B5EF4-FFF2-40B4-BE49-F238E27FC236}">
                  <a16:creationId xmlns:a16="http://schemas.microsoft.com/office/drawing/2014/main" id="{AE9D04CF-9F87-D486-7800-0E51027615E3}"/>
                </a:ext>
              </a:extLst>
            </p:cNvPr>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38" name="文本框 8">
            <a:extLst>
              <a:ext uri="{FF2B5EF4-FFF2-40B4-BE49-F238E27FC236}">
                <a16:creationId xmlns:a16="http://schemas.microsoft.com/office/drawing/2014/main" id="{08C9B3FA-71BE-ACFA-AE39-C21E39D00A40}"/>
              </a:ext>
            </a:extLst>
          </p:cNvPr>
          <p:cNvSpPr txBox="1"/>
          <p:nvPr/>
        </p:nvSpPr>
        <p:spPr>
          <a:xfrm>
            <a:off x="1762592" y="2567351"/>
            <a:ext cx="7392878" cy="10214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用户进入网站首页可浏览推荐物品，可以按类浏览物品，可以输入关键字搜索相应物品。用户点击某一物品后，可以查看当前当前物品单价，物品描述，物品图片等详情</a:t>
            </a:r>
          </a:p>
        </p:txBody>
      </p:sp>
      <p:sp>
        <p:nvSpPr>
          <p:cNvPr id="39" name="矩形 38">
            <a:extLst>
              <a:ext uri="{FF2B5EF4-FFF2-40B4-BE49-F238E27FC236}">
                <a16:creationId xmlns:a16="http://schemas.microsoft.com/office/drawing/2014/main" id="{CE33268A-E1D2-3B09-270C-C5D1248F9CF2}"/>
              </a:ext>
            </a:extLst>
          </p:cNvPr>
          <p:cNvSpPr/>
          <p:nvPr/>
        </p:nvSpPr>
        <p:spPr>
          <a:xfrm>
            <a:off x="1762593" y="2120069"/>
            <a:ext cx="2032929" cy="453457"/>
          </a:xfrm>
          <a:prstGeom prst="rect">
            <a:avLst/>
          </a:prstGeom>
        </p:spPr>
        <p:txBody>
          <a:bodyPr wrap="none">
            <a:spAutoFit/>
          </a:bodyPr>
          <a:lstStyle/>
          <a:p>
            <a:pPr lvl="0">
              <a:lnSpc>
                <a:spcPct val="130000"/>
              </a:lnSpc>
            </a:pPr>
            <a:r>
              <a:rPr lang="en-US" altLang="zh-CN" sz="2000" b="1" dirty="0">
                <a:solidFill>
                  <a:srgbClr val="003E81"/>
                </a:solidFill>
              </a:rPr>
              <a:t>1. </a:t>
            </a:r>
            <a:r>
              <a:rPr lang="zh-CN" altLang="en-US" sz="2000" b="1" dirty="0">
                <a:solidFill>
                  <a:srgbClr val="003E81"/>
                </a:solidFill>
              </a:rPr>
              <a:t>浏览物品信息</a:t>
            </a:r>
            <a:endParaRPr lang="en-US" altLang="zh-CN" sz="2000" b="1" dirty="0">
              <a:solidFill>
                <a:srgbClr val="003E81"/>
              </a:solidFill>
            </a:endParaRPr>
          </a:p>
        </p:txBody>
      </p:sp>
      <p:sp>
        <p:nvSpPr>
          <p:cNvPr id="40" name="泪珠形 4">
            <a:extLst>
              <a:ext uri="{FF2B5EF4-FFF2-40B4-BE49-F238E27FC236}">
                <a16:creationId xmlns:a16="http://schemas.microsoft.com/office/drawing/2014/main" id="{71AB0606-670C-8E81-BD5C-A89D5A507AF9}"/>
              </a:ext>
            </a:extLst>
          </p:cNvPr>
          <p:cNvSpPr/>
          <p:nvPr/>
        </p:nvSpPr>
        <p:spPr>
          <a:xfrm>
            <a:off x="1762592" y="3766447"/>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grpSp>
        <p:nvGrpSpPr>
          <p:cNvPr id="41" name="组合 22">
            <a:extLst>
              <a:ext uri="{FF2B5EF4-FFF2-40B4-BE49-F238E27FC236}">
                <a16:creationId xmlns:a16="http://schemas.microsoft.com/office/drawing/2014/main" id="{16F4E9ED-39E0-77DC-881C-6C298DB37101}"/>
              </a:ext>
            </a:extLst>
          </p:cNvPr>
          <p:cNvGrpSpPr/>
          <p:nvPr/>
        </p:nvGrpSpPr>
        <p:grpSpPr>
          <a:xfrm>
            <a:off x="2050296" y="4093763"/>
            <a:ext cx="548656" cy="430686"/>
            <a:chOff x="3829050" y="5226603"/>
            <a:chExt cx="1511301" cy="1186348"/>
          </a:xfrm>
          <a:solidFill>
            <a:schemeClr val="bg1"/>
          </a:solidFill>
        </p:grpSpPr>
        <p:sp>
          <p:nvSpPr>
            <p:cNvPr id="42" name="Freeform 12">
              <a:extLst>
                <a:ext uri="{FF2B5EF4-FFF2-40B4-BE49-F238E27FC236}">
                  <a16:creationId xmlns:a16="http://schemas.microsoft.com/office/drawing/2014/main" id="{54D21856-5B7C-FD99-F24C-876BCBE5BB25}"/>
                </a:ext>
              </a:extLst>
            </p:cNvPr>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 name="Freeform 13">
              <a:extLst>
                <a:ext uri="{FF2B5EF4-FFF2-40B4-BE49-F238E27FC236}">
                  <a16:creationId xmlns:a16="http://schemas.microsoft.com/office/drawing/2014/main" id="{740902C1-97C1-1351-34C9-B5E0F99CA344}"/>
                </a:ext>
              </a:extLst>
            </p:cNvPr>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14">
              <a:extLst>
                <a:ext uri="{FF2B5EF4-FFF2-40B4-BE49-F238E27FC236}">
                  <a16:creationId xmlns:a16="http://schemas.microsoft.com/office/drawing/2014/main" id="{E27E33E2-DB51-BDCF-7156-18449B6930A6}"/>
                </a:ext>
              </a:extLst>
            </p:cNvPr>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15">
              <a:extLst>
                <a:ext uri="{FF2B5EF4-FFF2-40B4-BE49-F238E27FC236}">
                  <a16:creationId xmlns:a16="http://schemas.microsoft.com/office/drawing/2014/main" id="{641EA96C-57FB-C1D2-ECCE-B34AC959C553}"/>
                </a:ext>
              </a:extLst>
            </p:cNvPr>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16">
              <a:extLst>
                <a:ext uri="{FF2B5EF4-FFF2-40B4-BE49-F238E27FC236}">
                  <a16:creationId xmlns:a16="http://schemas.microsoft.com/office/drawing/2014/main" id="{C223985E-704A-B606-E66E-6DBC9D32D1AF}"/>
                </a:ext>
              </a:extLst>
            </p:cNvPr>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17">
              <a:extLst>
                <a:ext uri="{FF2B5EF4-FFF2-40B4-BE49-F238E27FC236}">
                  <a16:creationId xmlns:a16="http://schemas.microsoft.com/office/drawing/2014/main" id="{69E4E582-F500-11A3-6347-EE0288B3C953}"/>
                </a:ext>
              </a:extLst>
            </p:cNvPr>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18">
              <a:extLst>
                <a:ext uri="{FF2B5EF4-FFF2-40B4-BE49-F238E27FC236}">
                  <a16:creationId xmlns:a16="http://schemas.microsoft.com/office/drawing/2014/main" id="{4EB3EC64-5E1D-80FC-B19B-7C14B621927D}"/>
                </a:ext>
              </a:extLst>
            </p:cNvPr>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49" name="文本框 8">
            <a:extLst>
              <a:ext uri="{FF2B5EF4-FFF2-40B4-BE49-F238E27FC236}">
                <a16:creationId xmlns:a16="http://schemas.microsoft.com/office/drawing/2014/main" id="{FA9E8E27-00A2-7E76-D965-6D78580E32A5}"/>
              </a:ext>
            </a:extLst>
          </p:cNvPr>
          <p:cNvSpPr txBox="1"/>
          <p:nvPr/>
        </p:nvSpPr>
        <p:spPr>
          <a:xfrm>
            <a:off x="2880110" y="4111690"/>
            <a:ext cx="6275360" cy="381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用户输入正确的用户名和密码之后可登录自己的账户。</a:t>
            </a:r>
          </a:p>
        </p:txBody>
      </p:sp>
      <p:sp>
        <p:nvSpPr>
          <p:cNvPr id="50" name="矩形 49">
            <a:extLst>
              <a:ext uri="{FF2B5EF4-FFF2-40B4-BE49-F238E27FC236}">
                <a16:creationId xmlns:a16="http://schemas.microsoft.com/office/drawing/2014/main" id="{121D4179-F8FE-2A76-D7D7-08E11CC00F70}"/>
              </a:ext>
            </a:extLst>
          </p:cNvPr>
          <p:cNvSpPr/>
          <p:nvPr/>
        </p:nvSpPr>
        <p:spPr>
          <a:xfrm>
            <a:off x="2880110" y="3664408"/>
            <a:ext cx="1519968" cy="453457"/>
          </a:xfrm>
          <a:prstGeom prst="rect">
            <a:avLst/>
          </a:prstGeom>
        </p:spPr>
        <p:txBody>
          <a:bodyPr wrap="none">
            <a:spAutoFit/>
          </a:bodyPr>
          <a:lstStyle/>
          <a:p>
            <a:pPr lvl="0">
              <a:lnSpc>
                <a:spcPct val="130000"/>
              </a:lnSpc>
            </a:pPr>
            <a:r>
              <a:rPr lang="en-US" altLang="zh-CN" sz="2000" b="1" dirty="0">
                <a:solidFill>
                  <a:srgbClr val="003E81"/>
                </a:solidFill>
              </a:rPr>
              <a:t>2. </a:t>
            </a:r>
            <a:r>
              <a:rPr lang="zh-CN" altLang="en-US" sz="2000" b="1" dirty="0">
                <a:solidFill>
                  <a:srgbClr val="003E81"/>
                </a:solidFill>
              </a:rPr>
              <a:t>用户登录</a:t>
            </a:r>
            <a:endParaRPr lang="en-US" altLang="zh-CN" sz="2000" b="1" dirty="0">
              <a:solidFill>
                <a:srgbClr val="003E81"/>
              </a:solidFill>
            </a:endParaRPr>
          </a:p>
        </p:txBody>
      </p:sp>
      <p:sp>
        <p:nvSpPr>
          <p:cNvPr id="51" name="泪珠形 4">
            <a:extLst>
              <a:ext uri="{FF2B5EF4-FFF2-40B4-BE49-F238E27FC236}">
                <a16:creationId xmlns:a16="http://schemas.microsoft.com/office/drawing/2014/main" id="{0201370F-96E8-247E-90A1-B1D1D0F27894}"/>
              </a:ext>
            </a:extLst>
          </p:cNvPr>
          <p:cNvSpPr/>
          <p:nvPr/>
        </p:nvSpPr>
        <p:spPr>
          <a:xfrm>
            <a:off x="3036529" y="5037883"/>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grpSp>
        <p:nvGrpSpPr>
          <p:cNvPr id="52" name="组合 22">
            <a:extLst>
              <a:ext uri="{FF2B5EF4-FFF2-40B4-BE49-F238E27FC236}">
                <a16:creationId xmlns:a16="http://schemas.microsoft.com/office/drawing/2014/main" id="{D6A82368-301C-9FAF-DE72-3365553ED33A}"/>
              </a:ext>
            </a:extLst>
          </p:cNvPr>
          <p:cNvGrpSpPr/>
          <p:nvPr/>
        </p:nvGrpSpPr>
        <p:grpSpPr>
          <a:xfrm>
            <a:off x="3324233" y="5365199"/>
            <a:ext cx="548656" cy="430686"/>
            <a:chOff x="3829050" y="5226603"/>
            <a:chExt cx="1511301" cy="1186348"/>
          </a:xfrm>
          <a:solidFill>
            <a:schemeClr val="bg1"/>
          </a:solidFill>
        </p:grpSpPr>
        <p:sp>
          <p:nvSpPr>
            <p:cNvPr id="53" name="Freeform 12">
              <a:extLst>
                <a:ext uri="{FF2B5EF4-FFF2-40B4-BE49-F238E27FC236}">
                  <a16:creationId xmlns:a16="http://schemas.microsoft.com/office/drawing/2014/main" id="{E9EE90A0-2A9B-8906-3613-4EEC7481CD8F}"/>
                </a:ext>
              </a:extLst>
            </p:cNvPr>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13">
              <a:extLst>
                <a:ext uri="{FF2B5EF4-FFF2-40B4-BE49-F238E27FC236}">
                  <a16:creationId xmlns:a16="http://schemas.microsoft.com/office/drawing/2014/main" id="{040265CD-BC4E-730A-6400-E627892A4D72}"/>
                </a:ext>
              </a:extLst>
            </p:cNvPr>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14">
              <a:extLst>
                <a:ext uri="{FF2B5EF4-FFF2-40B4-BE49-F238E27FC236}">
                  <a16:creationId xmlns:a16="http://schemas.microsoft.com/office/drawing/2014/main" id="{94136B51-06C2-8CE5-A46D-0B8374A9CED2}"/>
                </a:ext>
              </a:extLst>
            </p:cNvPr>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15">
              <a:extLst>
                <a:ext uri="{FF2B5EF4-FFF2-40B4-BE49-F238E27FC236}">
                  <a16:creationId xmlns:a16="http://schemas.microsoft.com/office/drawing/2014/main" id="{8E16C45E-671E-A5F2-FB2E-06CE8ADAAA43}"/>
                </a:ext>
              </a:extLst>
            </p:cNvPr>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7" name="Freeform 16">
              <a:extLst>
                <a:ext uri="{FF2B5EF4-FFF2-40B4-BE49-F238E27FC236}">
                  <a16:creationId xmlns:a16="http://schemas.microsoft.com/office/drawing/2014/main" id="{A99470DC-7D5D-3C5D-4A37-CB876FEE83BF}"/>
                </a:ext>
              </a:extLst>
            </p:cNvPr>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17">
              <a:extLst>
                <a:ext uri="{FF2B5EF4-FFF2-40B4-BE49-F238E27FC236}">
                  <a16:creationId xmlns:a16="http://schemas.microsoft.com/office/drawing/2014/main" id="{74469B39-534B-FF0C-F38F-9417AF4F98B5}"/>
                </a:ext>
              </a:extLst>
            </p:cNvPr>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9" name="Freeform 18">
              <a:extLst>
                <a:ext uri="{FF2B5EF4-FFF2-40B4-BE49-F238E27FC236}">
                  <a16:creationId xmlns:a16="http://schemas.microsoft.com/office/drawing/2014/main" id="{9105F271-9A40-8BB4-F2B1-D7CACA6B3423}"/>
                </a:ext>
              </a:extLst>
            </p:cNvPr>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60" name="文本框 8">
            <a:extLst>
              <a:ext uri="{FF2B5EF4-FFF2-40B4-BE49-F238E27FC236}">
                <a16:creationId xmlns:a16="http://schemas.microsoft.com/office/drawing/2014/main" id="{99B69FDA-5182-A0C8-2188-94DC733774F6}"/>
              </a:ext>
            </a:extLst>
          </p:cNvPr>
          <p:cNvSpPr txBox="1"/>
          <p:nvPr/>
        </p:nvSpPr>
        <p:spPr>
          <a:xfrm>
            <a:off x="4154045" y="5383126"/>
            <a:ext cx="5001425" cy="70134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用户登录后可以查看自己的用户名，可以修改密码，查看购物车，查看全部历史交易记录。</a:t>
            </a:r>
          </a:p>
        </p:txBody>
      </p:sp>
      <p:sp>
        <p:nvSpPr>
          <p:cNvPr id="61" name="矩形 60">
            <a:extLst>
              <a:ext uri="{FF2B5EF4-FFF2-40B4-BE49-F238E27FC236}">
                <a16:creationId xmlns:a16="http://schemas.microsoft.com/office/drawing/2014/main" id="{763FE324-278B-DECB-675E-84F7D7CC9123}"/>
              </a:ext>
            </a:extLst>
          </p:cNvPr>
          <p:cNvSpPr/>
          <p:nvPr/>
        </p:nvSpPr>
        <p:spPr>
          <a:xfrm>
            <a:off x="4154047" y="4935844"/>
            <a:ext cx="2032929" cy="453457"/>
          </a:xfrm>
          <a:prstGeom prst="rect">
            <a:avLst/>
          </a:prstGeom>
        </p:spPr>
        <p:txBody>
          <a:bodyPr wrap="none">
            <a:spAutoFit/>
          </a:bodyPr>
          <a:lstStyle/>
          <a:p>
            <a:pPr lvl="0">
              <a:lnSpc>
                <a:spcPct val="130000"/>
              </a:lnSpc>
            </a:pPr>
            <a:r>
              <a:rPr lang="en-US" altLang="zh-CN" sz="2000" b="1" dirty="0">
                <a:solidFill>
                  <a:srgbClr val="003E81"/>
                </a:solidFill>
              </a:rPr>
              <a:t>3. </a:t>
            </a:r>
            <a:r>
              <a:rPr lang="zh-CN" altLang="en-US" sz="2000" b="1" dirty="0">
                <a:solidFill>
                  <a:srgbClr val="003E81"/>
                </a:solidFill>
              </a:rPr>
              <a:t>查看个人信息</a:t>
            </a:r>
            <a:endParaRPr lang="en-US" altLang="zh-CN" sz="2000" b="1" dirty="0">
              <a:solidFill>
                <a:srgbClr val="003E81"/>
              </a:solidFill>
            </a:endParaRPr>
          </a:p>
        </p:txBody>
      </p:sp>
    </p:spTree>
    <p:extLst>
      <p:ext uri="{BB962C8B-B14F-4D97-AF65-F5344CB8AC3E}">
        <p14:creationId xmlns:p14="http://schemas.microsoft.com/office/powerpoint/2010/main" val="1503538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a:xfrm>
            <a:off x="6732443" y="780008"/>
            <a:ext cx="932642" cy="634634"/>
          </a:xfrm>
        </p:spPr>
        <p:txBody>
          <a:bodyPr/>
          <a:lstStyle/>
          <a:p>
            <a:r>
              <a:rPr kumimoji="1" lang="en-US" altLang="zh-CN" dirty="0">
                <a:solidFill>
                  <a:srgbClr val="003E81"/>
                </a:solidFill>
              </a:rPr>
              <a:t>01</a:t>
            </a:r>
            <a:endParaRPr kumimoji="1" lang="zh-CN" altLang="en-US" dirty="0">
              <a:solidFill>
                <a:srgbClr val="003E81"/>
              </a:solidFill>
            </a:endParaRPr>
          </a:p>
        </p:txBody>
      </p:sp>
      <p:sp>
        <p:nvSpPr>
          <p:cNvPr id="5" name="文本占位符 4"/>
          <p:cNvSpPr>
            <a:spLocks noGrp="1"/>
          </p:cNvSpPr>
          <p:nvPr>
            <p:ph type="body" sz="quarter" idx="16"/>
          </p:nvPr>
        </p:nvSpPr>
        <p:spPr>
          <a:xfrm>
            <a:off x="7665084" y="780008"/>
            <a:ext cx="3253563" cy="634634"/>
          </a:xfrm>
        </p:spPr>
        <p:txBody>
          <a:bodyPr/>
          <a:lstStyle/>
          <a:p>
            <a:r>
              <a:rPr kumimoji="1" lang="en-US" altLang="zh-CN" sz="2000" dirty="0">
                <a:solidFill>
                  <a:srgbClr val="003E81"/>
                </a:solidFill>
              </a:rPr>
              <a:t>WEB</a:t>
            </a:r>
            <a:r>
              <a:rPr kumimoji="1" lang="zh-CN" altLang="en-US" sz="2000" dirty="0">
                <a:solidFill>
                  <a:srgbClr val="003E81"/>
                </a:solidFill>
              </a:rPr>
              <a:t>项目建议书</a:t>
            </a:r>
          </a:p>
        </p:txBody>
      </p:sp>
      <p:sp>
        <p:nvSpPr>
          <p:cNvPr id="6" name="文本占位符 5"/>
          <p:cNvSpPr>
            <a:spLocks noGrp="1"/>
          </p:cNvSpPr>
          <p:nvPr>
            <p:ph type="body" sz="quarter" idx="17"/>
          </p:nvPr>
        </p:nvSpPr>
        <p:spPr>
          <a:xfrm>
            <a:off x="6732443" y="1915818"/>
            <a:ext cx="932642" cy="634634"/>
          </a:xfrm>
        </p:spPr>
        <p:txBody>
          <a:bodyPr/>
          <a:lstStyle/>
          <a:p>
            <a:r>
              <a:rPr kumimoji="1" lang="en-US" altLang="zh-CN" dirty="0">
                <a:solidFill>
                  <a:srgbClr val="003E81"/>
                </a:solidFill>
              </a:rPr>
              <a:t>02</a:t>
            </a:r>
            <a:endParaRPr kumimoji="1" lang="zh-CN" altLang="en-US" dirty="0">
              <a:solidFill>
                <a:srgbClr val="003E81"/>
              </a:solidFill>
            </a:endParaRPr>
          </a:p>
        </p:txBody>
      </p:sp>
      <p:sp>
        <p:nvSpPr>
          <p:cNvPr id="7" name="文本占位符 6"/>
          <p:cNvSpPr>
            <a:spLocks noGrp="1"/>
          </p:cNvSpPr>
          <p:nvPr>
            <p:ph type="body" sz="quarter" idx="18"/>
          </p:nvPr>
        </p:nvSpPr>
        <p:spPr>
          <a:xfrm>
            <a:off x="7665084" y="1915818"/>
            <a:ext cx="3253563" cy="634634"/>
          </a:xfrm>
        </p:spPr>
        <p:txBody>
          <a:bodyPr/>
          <a:lstStyle/>
          <a:p>
            <a:r>
              <a:rPr kumimoji="1" lang="en-US" altLang="zh-CN" sz="2000" dirty="0">
                <a:solidFill>
                  <a:srgbClr val="003E81"/>
                </a:solidFill>
              </a:rPr>
              <a:t>WEB</a:t>
            </a:r>
            <a:r>
              <a:rPr kumimoji="1" lang="zh-CN" altLang="en-US" sz="2000" dirty="0">
                <a:solidFill>
                  <a:srgbClr val="003E81"/>
                </a:solidFill>
              </a:rPr>
              <a:t>项目需求</a:t>
            </a:r>
          </a:p>
        </p:txBody>
      </p:sp>
      <p:sp>
        <p:nvSpPr>
          <p:cNvPr id="8" name="文本占位符 7"/>
          <p:cNvSpPr>
            <a:spLocks noGrp="1"/>
          </p:cNvSpPr>
          <p:nvPr>
            <p:ph type="body" sz="quarter" idx="19"/>
          </p:nvPr>
        </p:nvSpPr>
        <p:spPr>
          <a:xfrm>
            <a:off x="6732443" y="3051628"/>
            <a:ext cx="932642" cy="634634"/>
          </a:xfrm>
        </p:spPr>
        <p:txBody>
          <a:bodyPr/>
          <a:lstStyle/>
          <a:p>
            <a:r>
              <a:rPr kumimoji="1" lang="en-US" altLang="zh-CN" dirty="0">
                <a:solidFill>
                  <a:srgbClr val="003E81"/>
                </a:solidFill>
              </a:rPr>
              <a:t>03</a:t>
            </a:r>
            <a:endParaRPr kumimoji="1" lang="zh-CN" altLang="en-US" dirty="0">
              <a:solidFill>
                <a:srgbClr val="003E81"/>
              </a:solidFill>
            </a:endParaRPr>
          </a:p>
        </p:txBody>
      </p:sp>
      <p:sp>
        <p:nvSpPr>
          <p:cNvPr id="9" name="文本占位符 8"/>
          <p:cNvSpPr>
            <a:spLocks noGrp="1"/>
          </p:cNvSpPr>
          <p:nvPr>
            <p:ph type="body" sz="quarter" idx="20"/>
          </p:nvPr>
        </p:nvSpPr>
        <p:spPr>
          <a:xfrm>
            <a:off x="7665084" y="3051628"/>
            <a:ext cx="3253563" cy="634634"/>
          </a:xfrm>
        </p:spPr>
        <p:txBody>
          <a:bodyPr/>
          <a:lstStyle/>
          <a:p>
            <a:r>
              <a:rPr kumimoji="1" lang="en-US" altLang="zh-CN" sz="2000" dirty="0">
                <a:solidFill>
                  <a:srgbClr val="003E81"/>
                </a:solidFill>
              </a:rPr>
              <a:t>WEB</a:t>
            </a:r>
            <a:r>
              <a:rPr kumimoji="1" lang="zh-CN" altLang="en-US" sz="2000" dirty="0">
                <a:solidFill>
                  <a:srgbClr val="003E81"/>
                </a:solidFill>
              </a:rPr>
              <a:t>应用建模</a:t>
            </a:r>
          </a:p>
        </p:txBody>
      </p:sp>
      <p:sp>
        <p:nvSpPr>
          <p:cNvPr id="10" name="文本占位符 9"/>
          <p:cNvSpPr>
            <a:spLocks noGrp="1"/>
          </p:cNvSpPr>
          <p:nvPr>
            <p:ph type="body" sz="quarter" idx="21"/>
          </p:nvPr>
        </p:nvSpPr>
        <p:spPr>
          <a:xfrm>
            <a:off x="6732443" y="4182459"/>
            <a:ext cx="932642" cy="634634"/>
          </a:xfrm>
        </p:spPr>
        <p:txBody>
          <a:bodyPr/>
          <a:lstStyle/>
          <a:p>
            <a:r>
              <a:rPr kumimoji="1" lang="en-US" altLang="zh-CN" dirty="0">
                <a:solidFill>
                  <a:srgbClr val="003E81"/>
                </a:solidFill>
              </a:rPr>
              <a:t>04</a:t>
            </a:r>
            <a:endParaRPr kumimoji="1" lang="zh-CN" altLang="en-US" dirty="0">
              <a:solidFill>
                <a:srgbClr val="003E81"/>
              </a:solidFill>
            </a:endParaRPr>
          </a:p>
        </p:txBody>
      </p:sp>
      <p:sp>
        <p:nvSpPr>
          <p:cNvPr id="11" name="文本占位符 10"/>
          <p:cNvSpPr>
            <a:spLocks noGrp="1"/>
          </p:cNvSpPr>
          <p:nvPr>
            <p:ph type="body" sz="quarter" idx="22"/>
          </p:nvPr>
        </p:nvSpPr>
        <p:spPr>
          <a:xfrm>
            <a:off x="7665084" y="4182459"/>
            <a:ext cx="3253563" cy="634634"/>
          </a:xfrm>
        </p:spPr>
        <p:txBody>
          <a:bodyPr/>
          <a:lstStyle/>
          <a:p>
            <a:r>
              <a:rPr kumimoji="1" lang="en-US" altLang="zh-CN" sz="2000" dirty="0">
                <a:solidFill>
                  <a:srgbClr val="003E81"/>
                </a:solidFill>
              </a:rPr>
              <a:t>WEB</a:t>
            </a:r>
            <a:r>
              <a:rPr kumimoji="1" lang="zh-CN" altLang="en-US" sz="2000" dirty="0">
                <a:solidFill>
                  <a:srgbClr val="003E81"/>
                </a:solidFill>
              </a:rPr>
              <a:t>架构设计</a:t>
            </a:r>
          </a:p>
        </p:txBody>
      </p:sp>
      <p:pic>
        <p:nvPicPr>
          <p:cNvPr id="16" name="图片 15"/>
          <p:cNvPicPr>
            <a:picLocks noChangeAspect="1"/>
          </p:cNvPicPr>
          <p:nvPr/>
        </p:nvPicPr>
        <p:blipFill rotWithShape="1">
          <a:blip r:embed="rId2">
            <a:duotone>
              <a:schemeClr val="bg2">
                <a:shade val="45000"/>
                <a:satMod val="135000"/>
              </a:schemeClr>
              <a:prstClr val="white"/>
            </a:duotone>
          </a:blip>
          <a:srcRect t="-8375" r="69791"/>
          <a:stretch/>
        </p:blipFill>
        <p:spPr>
          <a:xfrm>
            <a:off x="9913955" y="4136066"/>
            <a:ext cx="3769087" cy="3644263"/>
          </a:xfrm>
          <a:prstGeom prst="rect">
            <a:avLst/>
          </a:prstGeom>
        </p:spPr>
      </p:pic>
      <p:sp>
        <p:nvSpPr>
          <p:cNvPr id="12" name="文本占位符 3">
            <a:extLst>
              <a:ext uri="{FF2B5EF4-FFF2-40B4-BE49-F238E27FC236}">
                <a16:creationId xmlns:a16="http://schemas.microsoft.com/office/drawing/2014/main" id="{A30B45F3-3839-15D0-0DF2-449C418427DF}"/>
              </a:ext>
            </a:extLst>
          </p:cNvPr>
          <p:cNvSpPr txBox="1">
            <a:spLocks/>
          </p:cNvSpPr>
          <p:nvPr/>
        </p:nvSpPr>
        <p:spPr>
          <a:xfrm>
            <a:off x="6732444" y="5313290"/>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solidFill>
                  <a:srgbClr val="003E81"/>
                </a:solidFill>
              </a:rPr>
              <a:t>05</a:t>
            </a:r>
            <a:endParaRPr kumimoji="1" lang="zh-CN" altLang="en-US" dirty="0">
              <a:solidFill>
                <a:srgbClr val="003E81"/>
              </a:solidFill>
            </a:endParaRPr>
          </a:p>
        </p:txBody>
      </p:sp>
      <p:sp>
        <p:nvSpPr>
          <p:cNvPr id="13" name="文本占位符 4">
            <a:extLst>
              <a:ext uri="{FF2B5EF4-FFF2-40B4-BE49-F238E27FC236}">
                <a16:creationId xmlns:a16="http://schemas.microsoft.com/office/drawing/2014/main" id="{F1EF3A50-8A00-4F04-E00C-8CEBA64A2776}"/>
              </a:ext>
            </a:extLst>
          </p:cNvPr>
          <p:cNvSpPr txBox="1">
            <a:spLocks/>
          </p:cNvSpPr>
          <p:nvPr/>
        </p:nvSpPr>
        <p:spPr>
          <a:xfrm>
            <a:off x="7665085" y="5313290"/>
            <a:ext cx="3253563"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600" b="0"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2000" dirty="0">
                <a:solidFill>
                  <a:srgbClr val="003E81"/>
                </a:solidFill>
              </a:rPr>
              <a:t>WEB</a:t>
            </a:r>
            <a:r>
              <a:rPr kumimoji="1" lang="zh-CN" altLang="en-US" sz="2000" dirty="0">
                <a:solidFill>
                  <a:srgbClr val="003E81"/>
                </a:solidFill>
              </a:rPr>
              <a:t>应用设计</a:t>
            </a:r>
          </a:p>
        </p:txBody>
      </p:sp>
    </p:spTree>
    <p:extLst>
      <p:ext uri="{BB962C8B-B14F-4D97-AF65-F5344CB8AC3E}">
        <p14:creationId xmlns:p14="http://schemas.microsoft.com/office/powerpoint/2010/main" val="193088109"/>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3">
            <a:duotone>
              <a:schemeClr val="bg2">
                <a:shade val="45000"/>
                <a:satMod val="135000"/>
              </a:schemeClr>
              <a:prstClr val="white"/>
            </a:duotone>
          </a:blip>
          <a:srcRect t="-8375" r="69791"/>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02</a:t>
            </a:r>
            <a:r>
              <a:rPr kumimoji="1" lang="zh-CN" altLang="en-US" dirty="0">
                <a:solidFill>
                  <a:srgbClr val="003E81"/>
                </a:solidFill>
              </a:rPr>
              <a:t> 项目需求规格说明书</a:t>
            </a:r>
          </a:p>
        </p:txBody>
      </p:sp>
      <p:sp>
        <p:nvSpPr>
          <p:cNvPr id="5" name="文本框 8"/>
          <p:cNvSpPr txBox="1"/>
          <p:nvPr/>
        </p:nvSpPr>
        <p:spPr>
          <a:xfrm>
            <a:off x="708938" y="984124"/>
            <a:ext cx="10737114" cy="93358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400" b="1" dirty="0">
                <a:solidFill>
                  <a:schemeClr val="tx1">
                    <a:lumMod val="75000"/>
                    <a:lumOff val="25000"/>
                  </a:schemeClr>
                </a:solidFill>
                <a:latin typeface="+mn-ea"/>
              </a:rPr>
              <a:t>3</a:t>
            </a:r>
            <a:r>
              <a:rPr lang="zh-CN" altLang="en-US" sz="2400" b="1" dirty="0">
                <a:solidFill>
                  <a:schemeClr val="tx1">
                    <a:lumMod val="75000"/>
                    <a:lumOff val="25000"/>
                  </a:schemeClr>
                </a:solidFill>
                <a:latin typeface="+mn-ea"/>
              </a:rPr>
              <a:t>、具体需求</a:t>
            </a:r>
            <a:endParaRPr lang="en-US" altLang="zh-CN" sz="2000" dirty="0">
              <a:solidFill>
                <a:schemeClr val="tx1">
                  <a:lumMod val="75000"/>
                  <a:lumOff val="25000"/>
                </a:schemeClr>
              </a:solidFill>
              <a:latin typeface="+mn-ea"/>
            </a:endParaRPr>
          </a:p>
          <a:p>
            <a:pPr marL="285750" indent="-285750">
              <a:lnSpc>
                <a:spcPct val="130000"/>
              </a:lnSpc>
              <a:buFont typeface="Arial" charset="0"/>
              <a:buChar char="•"/>
            </a:pPr>
            <a:r>
              <a:rPr lang="en-US" altLang="zh-CN" sz="2000" dirty="0">
                <a:solidFill>
                  <a:schemeClr val="tx1">
                    <a:lumMod val="75000"/>
                    <a:lumOff val="25000"/>
                  </a:schemeClr>
                </a:solidFill>
                <a:latin typeface="+mn-ea"/>
              </a:rPr>
              <a:t>3.1  </a:t>
            </a:r>
            <a:r>
              <a:rPr lang="zh-CN" altLang="en-US" sz="2000" dirty="0">
                <a:solidFill>
                  <a:schemeClr val="tx1">
                    <a:lumMod val="75000"/>
                    <a:lumOff val="25000"/>
                  </a:schemeClr>
                </a:solidFill>
                <a:latin typeface="+mn-ea"/>
              </a:rPr>
              <a:t>功能需求</a:t>
            </a:r>
          </a:p>
        </p:txBody>
      </p:sp>
      <p:sp>
        <p:nvSpPr>
          <p:cNvPr id="29" name="泪珠形 4">
            <a:extLst>
              <a:ext uri="{FF2B5EF4-FFF2-40B4-BE49-F238E27FC236}">
                <a16:creationId xmlns:a16="http://schemas.microsoft.com/office/drawing/2014/main" id="{B1D629DD-D535-60BA-BF78-CE352F90B724}"/>
              </a:ext>
            </a:extLst>
          </p:cNvPr>
          <p:cNvSpPr/>
          <p:nvPr/>
        </p:nvSpPr>
        <p:spPr>
          <a:xfrm>
            <a:off x="645075" y="2222108"/>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grpSp>
        <p:nvGrpSpPr>
          <p:cNvPr id="30" name="组合 22">
            <a:extLst>
              <a:ext uri="{FF2B5EF4-FFF2-40B4-BE49-F238E27FC236}">
                <a16:creationId xmlns:a16="http://schemas.microsoft.com/office/drawing/2014/main" id="{C2920635-C8E0-B83E-CE44-4166F5C473D1}"/>
              </a:ext>
            </a:extLst>
          </p:cNvPr>
          <p:cNvGrpSpPr/>
          <p:nvPr/>
        </p:nvGrpSpPr>
        <p:grpSpPr>
          <a:xfrm>
            <a:off x="932779" y="2549424"/>
            <a:ext cx="548656" cy="430686"/>
            <a:chOff x="3829050" y="5226603"/>
            <a:chExt cx="1511301" cy="1186348"/>
          </a:xfrm>
          <a:solidFill>
            <a:schemeClr val="bg1"/>
          </a:solidFill>
        </p:grpSpPr>
        <p:sp>
          <p:nvSpPr>
            <p:cNvPr id="31" name="Freeform 12">
              <a:extLst>
                <a:ext uri="{FF2B5EF4-FFF2-40B4-BE49-F238E27FC236}">
                  <a16:creationId xmlns:a16="http://schemas.microsoft.com/office/drawing/2014/main" id="{74173424-1139-AEB7-06F3-08D6A4DAE866}"/>
                </a:ext>
              </a:extLst>
            </p:cNvPr>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2" name="Freeform 13">
              <a:extLst>
                <a:ext uri="{FF2B5EF4-FFF2-40B4-BE49-F238E27FC236}">
                  <a16:creationId xmlns:a16="http://schemas.microsoft.com/office/drawing/2014/main" id="{7B07ECE5-6AA5-E7FC-A28C-ED8CB28D5FC6}"/>
                </a:ext>
              </a:extLst>
            </p:cNvPr>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 name="Freeform 14">
              <a:extLst>
                <a:ext uri="{FF2B5EF4-FFF2-40B4-BE49-F238E27FC236}">
                  <a16:creationId xmlns:a16="http://schemas.microsoft.com/office/drawing/2014/main" id="{D21D532E-60E7-D945-86FE-86AD85177A9E}"/>
                </a:ext>
              </a:extLst>
            </p:cNvPr>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15">
              <a:extLst>
                <a:ext uri="{FF2B5EF4-FFF2-40B4-BE49-F238E27FC236}">
                  <a16:creationId xmlns:a16="http://schemas.microsoft.com/office/drawing/2014/main" id="{0DC7D094-5798-3474-A8D8-E87720129658}"/>
                </a:ext>
              </a:extLst>
            </p:cNvPr>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 name="Freeform 16">
              <a:extLst>
                <a:ext uri="{FF2B5EF4-FFF2-40B4-BE49-F238E27FC236}">
                  <a16:creationId xmlns:a16="http://schemas.microsoft.com/office/drawing/2014/main" id="{6BAFC7AE-BB89-0E27-4094-4B2EFC34BD77}"/>
                </a:ext>
              </a:extLst>
            </p:cNvPr>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17">
              <a:extLst>
                <a:ext uri="{FF2B5EF4-FFF2-40B4-BE49-F238E27FC236}">
                  <a16:creationId xmlns:a16="http://schemas.microsoft.com/office/drawing/2014/main" id="{0DC40CEC-DD21-F74B-62B6-3EC830ED749E}"/>
                </a:ext>
              </a:extLst>
            </p:cNvPr>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18">
              <a:extLst>
                <a:ext uri="{FF2B5EF4-FFF2-40B4-BE49-F238E27FC236}">
                  <a16:creationId xmlns:a16="http://schemas.microsoft.com/office/drawing/2014/main" id="{AE9D04CF-9F87-D486-7800-0E51027615E3}"/>
                </a:ext>
              </a:extLst>
            </p:cNvPr>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38" name="文本框 8">
            <a:extLst>
              <a:ext uri="{FF2B5EF4-FFF2-40B4-BE49-F238E27FC236}">
                <a16:creationId xmlns:a16="http://schemas.microsoft.com/office/drawing/2014/main" id="{08C9B3FA-71BE-ACFA-AE39-C21E39D00A40}"/>
              </a:ext>
            </a:extLst>
          </p:cNvPr>
          <p:cNvSpPr txBox="1"/>
          <p:nvPr/>
        </p:nvSpPr>
        <p:spPr>
          <a:xfrm>
            <a:off x="1762592" y="2567351"/>
            <a:ext cx="7549298" cy="105259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用户登录后在物品页面可将物品添加到购物车，也可直接购买物品，或者在购物车页面中购买物品。购买物品填写订单</a:t>
            </a:r>
            <a:r>
              <a:rPr lang="zh-CN" altLang="en-US" sz="1600" dirty="0" smtClean="0">
                <a:solidFill>
                  <a:schemeClr val="tx1">
                    <a:lumMod val="75000"/>
                    <a:lumOff val="25000"/>
                  </a:schemeClr>
                </a:solidFill>
                <a:latin typeface="+mn-ea"/>
              </a:rPr>
              <a:t>时，必须</a:t>
            </a:r>
            <a:r>
              <a:rPr lang="zh-CN" altLang="en-US" sz="1600" dirty="0">
                <a:solidFill>
                  <a:schemeClr val="tx1">
                    <a:lumMod val="75000"/>
                    <a:lumOff val="25000"/>
                  </a:schemeClr>
                </a:solidFill>
                <a:latin typeface="+mn-ea"/>
              </a:rPr>
              <a:t>填写交易地点，订单填写完成后提交订单。</a:t>
            </a:r>
          </a:p>
        </p:txBody>
      </p:sp>
      <p:sp>
        <p:nvSpPr>
          <p:cNvPr id="39" name="矩形 38">
            <a:extLst>
              <a:ext uri="{FF2B5EF4-FFF2-40B4-BE49-F238E27FC236}">
                <a16:creationId xmlns:a16="http://schemas.microsoft.com/office/drawing/2014/main" id="{CE33268A-E1D2-3B09-270C-C5D1248F9CF2}"/>
              </a:ext>
            </a:extLst>
          </p:cNvPr>
          <p:cNvSpPr/>
          <p:nvPr/>
        </p:nvSpPr>
        <p:spPr>
          <a:xfrm>
            <a:off x="1762593" y="2120069"/>
            <a:ext cx="1519968" cy="453457"/>
          </a:xfrm>
          <a:prstGeom prst="rect">
            <a:avLst/>
          </a:prstGeom>
        </p:spPr>
        <p:txBody>
          <a:bodyPr wrap="none">
            <a:spAutoFit/>
          </a:bodyPr>
          <a:lstStyle/>
          <a:p>
            <a:pPr lvl="0">
              <a:lnSpc>
                <a:spcPct val="130000"/>
              </a:lnSpc>
            </a:pPr>
            <a:r>
              <a:rPr lang="en-US" altLang="zh-CN" sz="2000" b="1" dirty="0">
                <a:solidFill>
                  <a:srgbClr val="003E81"/>
                </a:solidFill>
              </a:rPr>
              <a:t>4. </a:t>
            </a:r>
            <a:r>
              <a:rPr lang="zh-CN" altLang="en-US" sz="2000" b="1" dirty="0">
                <a:solidFill>
                  <a:srgbClr val="003E81"/>
                </a:solidFill>
              </a:rPr>
              <a:t>购买物品</a:t>
            </a:r>
            <a:endParaRPr lang="en-US" altLang="zh-CN" sz="2000" b="1" dirty="0">
              <a:solidFill>
                <a:srgbClr val="003E81"/>
              </a:solidFill>
            </a:endParaRPr>
          </a:p>
        </p:txBody>
      </p:sp>
      <p:sp>
        <p:nvSpPr>
          <p:cNvPr id="40" name="泪珠形 4">
            <a:extLst>
              <a:ext uri="{FF2B5EF4-FFF2-40B4-BE49-F238E27FC236}">
                <a16:creationId xmlns:a16="http://schemas.microsoft.com/office/drawing/2014/main" id="{71AB0606-670C-8E81-BD5C-A89D5A507AF9}"/>
              </a:ext>
            </a:extLst>
          </p:cNvPr>
          <p:cNvSpPr/>
          <p:nvPr/>
        </p:nvSpPr>
        <p:spPr>
          <a:xfrm>
            <a:off x="1762593" y="3792999"/>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grpSp>
        <p:nvGrpSpPr>
          <p:cNvPr id="41" name="组合 22">
            <a:extLst>
              <a:ext uri="{FF2B5EF4-FFF2-40B4-BE49-F238E27FC236}">
                <a16:creationId xmlns:a16="http://schemas.microsoft.com/office/drawing/2014/main" id="{16F4E9ED-39E0-77DC-881C-6C298DB37101}"/>
              </a:ext>
            </a:extLst>
          </p:cNvPr>
          <p:cNvGrpSpPr/>
          <p:nvPr/>
        </p:nvGrpSpPr>
        <p:grpSpPr>
          <a:xfrm>
            <a:off x="2050297" y="4120315"/>
            <a:ext cx="548656" cy="430686"/>
            <a:chOff x="3829050" y="5226603"/>
            <a:chExt cx="1511301" cy="1186348"/>
          </a:xfrm>
          <a:solidFill>
            <a:schemeClr val="bg1"/>
          </a:solidFill>
        </p:grpSpPr>
        <p:sp>
          <p:nvSpPr>
            <p:cNvPr id="42" name="Freeform 12">
              <a:extLst>
                <a:ext uri="{FF2B5EF4-FFF2-40B4-BE49-F238E27FC236}">
                  <a16:creationId xmlns:a16="http://schemas.microsoft.com/office/drawing/2014/main" id="{54D21856-5B7C-FD99-F24C-876BCBE5BB25}"/>
                </a:ext>
              </a:extLst>
            </p:cNvPr>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 name="Freeform 13">
              <a:extLst>
                <a:ext uri="{FF2B5EF4-FFF2-40B4-BE49-F238E27FC236}">
                  <a16:creationId xmlns:a16="http://schemas.microsoft.com/office/drawing/2014/main" id="{740902C1-97C1-1351-34C9-B5E0F99CA344}"/>
                </a:ext>
              </a:extLst>
            </p:cNvPr>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14">
              <a:extLst>
                <a:ext uri="{FF2B5EF4-FFF2-40B4-BE49-F238E27FC236}">
                  <a16:creationId xmlns:a16="http://schemas.microsoft.com/office/drawing/2014/main" id="{E27E33E2-DB51-BDCF-7156-18449B6930A6}"/>
                </a:ext>
              </a:extLst>
            </p:cNvPr>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15">
              <a:extLst>
                <a:ext uri="{FF2B5EF4-FFF2-40B4-BE49-F238E27FC236}">
                  <a16:creationId xmlns:a16="http://schemas.microsoft.com/office/drawing/2014/main" id="{641EA96C-57FB-C1D2-ECCE-B34AC959C553}"/>
                </a:ext>
              </a:extLst>
            </p:cNvPr>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16">
              <a:extLst>
                <a:ext uri="{FF2B5EF4-FFF2-40B4-BE49-F238E27FC236}">
                  <a16:creationId xmlns:a16="http://schemas.microsoft.com/office/drawing/2014/main" id="{C223985E-704A-B606-E66E-6DBC9D32D1AF}"/>
                </a:ext>
              </a:extLst>
            </p:cNvPr>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17">
              <a:extLst>
                <a:ext uri="{FF2B5EF4-FFF2-40B4-BE49-F238E27FC236}">
                  <a16:creationId xmlns:a16="http://schemas.microsoft.com/office/drawing/2014/main" id="{69E4E582-F500-11A3-6347-EE0288B3C953}"/>
                </a:ext>
              </a:extLst>
            </p:cNvPr>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18">
              <a:extLst>
                <a:ext uri="{FF2B5EF4-FFF2-40B4-BE49-F238E27FC236}">
                  <a16:creationId xmlns:a16="http://schemas.microsoft.com/office/drawing/2014/main" id="{4EB3EC64-5E1D-80FC-B19B-7C14B621927D}"/>
                </a:ext>
              </a:extLst>
            </p:cNvPr>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49" name="文本框 8">
            <a:extLst>
              <a:ext uri="{FF2B5EF4-FFF2-40B4-BE49-F238E27FC236}">
                <a16:creationId xmlns:a16="http://schemas.microsoft.com/office/drawing/2014/main" id="{FA9E8E27-00A2-7E76-D965-6D78580E32A5}"/>
              </a:ext>
            </a:extLst>
          </p:cNvPr>
          <p:cNvSpPr txBox="1"/>
          <p:nvPr/>
        </p:nvSpPr>
        <p:spPr>
          <a:xfrm>
            <a:off x="2880111" y="4138242"/>
            <a:ext cx="6431780" cy="10214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用户登录后可以出售物品，出售物品必须填写物品价格，物品数量，物品描述，提交物品图片。当卖家收到订单请求时，需要接受订单，超过两天时间为接受订单自动取消。</a:t>
            </a:r>
          </a:p>
        </p:txBody>
      </p:sp>
      <p:sp>
        <p:nvSpPr>
          <p:cNvPr id="50" name="矩形 49">
            <a:extLst>
              <a:ext uri="{FF2B5EF4-FFF2-40B4-BE49-F238E27FC236}">
                <a16:creationId xmlns:a16="http://schemas.microsoft.com/office/drawing/2014/main" id="{121D4179-F8FE-2A76-D7D7-08E11CC00F70}"/>
              </a:ext>
            </a:extLst>
          </p:cNvPr>
          <p:cNvSpPr/>
          <p:nvPr/>
        </p:nvSpPr>
        <p:spPr>
          <a:xfrm>
            <a:off x="2880111" y="3690960"/>
            <a:ext cx="1519968" cy="453457"/>
          </a:xfrm>
          <a:prstGeom prst="rect">
            <a:avLst/>
          </a:prstGeom>
        </p:spPr>
        <p:txBody>
          <a:bodyPr wrap="none">
            <a:spAutoFit/>
          </a:bodyPr>
          <a:lstStyle/>
          <a:p>
            <a:pPr lvl="0">
              <a:lnSpc>
                <a:spcPct val="130000"/>
              </a:lnSpc>
            </a:pPr>
            <a:r>
              <a:rPr lang="en-US" altLang="zh-CN" sz="2000" b="1" dirty="0">
                <a:solidFill>
                  <a:srgbClr val="003E81"/>
                </a:solidFill>
              </a:rPr>
              <a:t>5. </a:t>
            </a:r>
            <a:r>
              <a:rPr lang="zh-CN" altLang="en-US" sz="2000" b="1" dirty="0">
                <a:solidFill>
                  <a:srgbClr val="003E81"/>
                </a:solidFill>
              </a:rPr>
              <a:t>出售物品</a:t>
            </a:r>
            <a:endParaRPr lang="en-US" altLang="zh-CN" sz="2000" b="1" dirty="0">
              <a:solidFill>
                <a:srgbClr val="003E81"/>
              </a:solidFill>
            </a:endParaRPr>
          </a:p>
        </p:txBody>
      </p:sp>
      <p:sp>
        <p:nvSpPr>
          <p:cNvPr id="51" name="泪珠形 4">
            <a:extLst>
              <a:ext uri="{FF2B5EF4-FFF2-40B4-BE49-F238E27FC236}">
                <a16:creationId xmlns:a16="http://schemas.microsoft.com/office/drawing/2014/main" id="{0201370F-96E8-247E-90A1-B1D1D0F27894}"/>
              </a:ext>
            </a:extLst>
          </p:cNvPr>
          <p:cNvSpPr/>
          <p:nvPr/>
        </p:nvSpPr>
        <p:spPr>
          <a:xfrm>
            <a:off x="3036531" y="5345284"/>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grpSp>
        <p:nvGrpSpPr>
          <p:cNvPr id="52" name="组合 22">
            <a:extLst>
              <a:ext uri="{FF2B5EF4-FFF2-40B4-BE49-F238E27FC236}">
                <a16:creationId xmlns:a16="http://schemas.microsoft.com/office/drawing/2014/main" id="{D6A82368-301C-9FAF-DE72-3365553ED33A}"/>
              </a:ext>
            </a:extLst>
          </p:cNvPr>
          <p:cNvGrpSpPr/>
          <p:nvPr/>
        </p:nvGrpSpPr>
        <p:grpSpPr>
          <a:xfrm>
            <a:off x="3324235" y="5672600"/>
            <a:ext cx="548656" cy="430686"/>
            <a:chOff x="3829050" y="5226603"/>
            <a:chExt cx="1511301" cy="1186348"/>
          </a:xfrm>
          <a:solidFill>
            <a:schemeClr val="bg1"/>
          </a:solidFill>
        </p:grpSpPr>
        <p:sp>
          <p:nvSpPr>
            <p:cNvPr id="53" name="Freeform 12">
              <a:extLst>
                <a:ext uri="{FF2B5EF4-FFF2-40B4-BE49-F238E27FC236}">
                  <a16:creationId xmlns:a16="http://schemas.microsoft.com/office/drawing/2014/main" id="{E9EE90A0-2A9B-8906-3613-4EEC7481CD8F}"/>
                </a:ext>
              </a:extLst>
            </p:cNvPr>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13">
              <a:extLst>
                <a:ext uri="{FF2B5EF4-FFF2-40B4-BE49-F238E27FC236}">
                  <a16:creationId xmlns:a16="http://schemas.microsoft.com/office/drawing/2014/main" id="{040265CD-BC4E-730A-6400-E627892A4D72}"/>
                </a:ext>
              </a:extLst>
            </p:cNvPr>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14">
              <a:extLst>
                <a:ext uri="{FF2B5EF4-FFF2-40B4-BE49-F238E27FC236}">
                  <a16:creationId xmlns:a16="http://schemas.microsoft.com/office/drawing/2014/main" id="{94136B51-06C2-8CE5-A46D-0B8374A9CED2}"/>
                </a:ext>
              </a:extLst>
            </p:cNvPr>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15">
              <a:extLst>
                <a:ext uri="{FF2B5EF4-FFF2-40B4-BE49-F238E27FC236}">
                  <a16:creationId xmlns:a16="http://schemas.microsoft.com/office/drawing/2014/main" id="{8E16C45E-671E-A5F2-FB2E-06CE8ADAAA43}"/>
                </a:ext>
              </a:extLst>
            </p:cNvPr>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7" name="Freeform 16">
              <a:extLst>
                <a:ext uri="{FF2B5EF4-FFF2-40B4-BE49-F238E27FC236}">
                  <a16:creationId xmlns:a16="http://schemas.microsoft.com/office/drawing/2014/main" id="{A99470DC-7D5D-3C5D-4A37-CB876FEE83BF}"/>
                </a:ext>
              </a:extLst>
            </p:cNvPr>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17">
              <a:extLst>
                <a:ext uri="{FF2B5EF4-FFF2-40B4-BE49-F238E27FC236}">
                  <a16:creationId xmlns:a16="http://schemas.microsoft.com/office/drawing/2014/main" id="{74469B39-534B-FF0C-F38F-9417AF4F98B5}"/>
                </a:ext>
              </a:extLst>
            </p:cNvPr>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9" name="Freeform 18">
              <a:extLst>
                <a:ext uri="{FF2B5EF4-FFF2-40B4-BE49-F238E27FC236}">
                  <a16:creationId xmlns:a16="http://schemas.microsoft.com/office/drawing/2014/main" id="{9105F271-9A40-8BB4-F2B1-D7CACA6B3423}"/>
                </a:ext>
              </a:extLst>
            </p:cNvPr>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60" name="文本框 8">
            <a:extLst>
              <a:ext uri="{FF2B5EF4-FFF2-40B4-BE49-F238E27FC236}">
                <a16:creationId xmlns:a16="http://schemas.microsoft.com/office/drawing/2014/main" id="{99B69FDA-5182-A0C8-2188-94DC733774F6}"/>
              </a:ext>
            </a:extLst>
          </p:cNvPr>
          <p:cNvSpPr txBox="1"/>
          <p:nvPr/>
        </p:nvSpPr>
        <p:spPr>
          <a:xfrm>
            <a:off x="4154047" y="5690527"/>
            <a:ext cx="5001425"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用户可</a:t>
            </a:r>
            <a:r>
              <a:rPr lang="zh-CN" altLang="en-US" sz="1600" dirty="0" smtClean="0">
                <a:solidFill>
                  <a:schemeClr val="tx1">
                    <a:lumMod val="75000"/>
                    <a:lumOff val="25000"/>
                  </a:schemeClr>
                </a:solidFill>
                <a:latin typeface="+mn-ea"/>
              </a:rPr>
              <a:t>在对应</a:t>
            </a:r>
            <a:r>
              <a:rPr lang="zh-CN" altLang="en-US" sz="1600" dirty="0">
                <a:solidFill>
                  <a:schemeClr val="tx1">
                    <a:lumMod val="75000"/>
                    <a:lumOff val="25000"/>
                  </a:schemeClr>
                </a:solidFill>
                <a:latin typeface="+mn-ea"/>
              </a:rPr>
              <a:t>物品页面发表评论</a:t>
            </a:r>
          </a:p>
        </p:txBody>
      </p:sp>
      <p:sp>
        <p:nvSpPr>
          <p:cNvPr id="61" name="矩形 60">
            <a:extLst>
              <a:ext uri="{FF2B5EF4-FFF2-40B4-BE49-F238E27FC236}">
                <a16:creationId xmlns:a16="http://schemas.microsoft.com/office/drawing/2014/main" id="{763FE324-278B-DECB-675E-84F7D7CC9123}"/>
              </a:ext>
            </a:extLst>
          </p:cNvPr>
          <p:cNvSpPr/>
          <p:nvPr/>
        </p:nvSpPr>
        <p:spPr>
          <a:xfrm>
            <a:off x="4154049" y="5243245"/>
            <a:ext cx="1519968" cy="453457"/>
          </a:xfrm>
          <a:prstGeom prst="rect">
            <a:avLst/>
          </a:prstGeom>
        </p:spPr>
        <p:txBody>
          <a:bodyPr wrap="none">
            <a:spAutoFit/>
          </a:bodyPr>
          <a:lstStyle/>
          <a:p>
            <a:pPr lvl="0">
              <a:lnSpc>
                <a:spcPct val="130000"/>
              </a:lnSpc>
            </a:pPr>
            <a:r>
              <a:rPr lang="en-US" altLang="zh-CN" sz="2000" b="1" dirty="0">
                <a:solidFill>
                  <a:srgbClr val="003E81"/>
                </a:solidFill>
              </a:rPr>
              <a:t>6. </a:t>
            </a:r>
            <a:r>
              <a:rPr lang="zh-CN" altLang="en-US" sz="2000" b="1" dirty="0">
                <a:solidFill>
                  <a:srgbClr val="003E81"/>
                </a:solidFill>
              </a:rPr>
              <a:t>评价物品</a:t>
            </a:r>
            <a:endParaRPr lang="en-US" altLang="zh-CN" sz="2000" b="1" dirty="0">
              <a:solidFill>
                <a:srgbClr val="003E81"/>
              </a:solidFill>
            </a:endParaRPr>
          </a:p>
        </p:txBody>
      </p:sp>
    </p:spTree>
    <p:extLst>
      <p:ext uri="{BB962C8B-B14F-4D97-AF65-F5344CB8AC3E}">
        <p14:creationId xmlns:p14="http://schemas.microsoft.com/office/powerpoint/2010/main" val="3988418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02</a:t>
            </a:r>
            <a:r>
              <a:rPr kumimoji="1" lang="zh-CN" altLang="en-US" dirty="0">
                <a:solidFill>
                  <a:srgbClr val="003E81"/>
                </a:solidFill>
              </a:rPr>
              <a:t> 项目需求规格说明书</a:t>
            </a:r>
          </a:p>
        </p:txBody>
      </p:sp>
      <p:sp>
        <p:nvSpPr>
          <p:cNvPr id="5" name="文本框 8"/>
          <p:cNvSpPr txBox="1"/>
          <p:nvPr/>
        </p:nvSpPr>
        <p:spPr>
          <a:xfrm>
            <a:off x="708938" y="984124"/>
            <a:ext cx="10737114" cy="93358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400" b="1" dirty="0">
                <a:solidFill>
                  <a:schemeClr val="tx1">
                    <a:lumMod val="75000"/>
                    <a:lumOff val="25000"/>
                  </a:schemeClr>
                </a:solidFill>
                <a:latin typeface="+mn-ea"/>
              </a:rPr>
              <a:t>3</a:t>
            </a:r>
            <a:r>
              <a:rPr lang="zh-CN" altLang="en-US" sz="2400" b="1" dirty="0">
                <a:solidFill>
                  <a:schemeClr val="tx1">
                    <a:lumMod val="75000"/>
                    <a:lumOff val="25000"/>
                  </a:schemeClr>
                </a:solidFill>
                <a:latin typeface="+mn-ea"/>
              </a:rPr>
              <a:t>、具体需求</a:t>
            </a:r>
            <a:endParaRPr lang="en-US" altLang="zh-CN" sz="2000" dirty="0">
              <a:solidFill>
                <a:schemeClr val="tx1">
                  <a:lumMod val="75000"/>
                  <a:lumOff val="25000"/>
                </a:schemeClr>
              </a:solidFill>
              <a:latin typeface="+mn-ea"/>
            </a:endParaRPr>
          </a:p>
          <a:p>
            <a:pPr marL="285750" indent="-285750">
              <a:lnSpc>
                <a:spcPct val="130000"/>
              </a:lnSpc>
              <a:buFont typeface="Arial" charset="0"/>
              <a:buChar char="•"/>
            </a:pPr>
            <a:r>
              <a:rPr lang="en-US" altLang="zh-CN" sz="2000" dirty="0">
                <a:solidFill>
                  <a:schemeClr val="tx1">
                    <a:lumMod val="75000"/>
                    <a:lumOff val="25000"/>
                  </a:schemeClr>
                </a:solidFill>
                <a:latin typeface="+mn-ea"/>
              </a:rPr>
              <a:t>3.2  </a:t>
            </a:r>
            <a:r>
              <a:rPr lang="zh-CN" altLang="en-US" sz="2000" dirty="0">
                <a:solidFill>
                  <a:schemeClr val="tx1">
                    <a:lumMod val="75000"/>
                    <a:lumOff val="25000"/>
                  </a:schemeClr>
                </a:solidFill>
                <a:latin typeface="+mn-ea"/>
              </a:rPr>
              <a:t>质量需求</a:t>
            </a:r>
            <a:endParaRPr lang="en-US" altLang="zh-CN" sz="2000" dirty="0">
              <a:solidFill>
                <a:schemeClr val="tx1">
                  <a:lumMod val="75000"/>
                  <a:lumOff val="25000"/>
                </a:schemeClr>
              </a:solidFill>
              <a:latin typeface="+mn-ea"/>
            </a:endParaRPr>
          </a:p>
        </p:txBody>
      </p:sp>
      <p:sp>
        <p:nvSpPr>
          <p:cNvPr id="3" name="文本框 8">
            <a:extLst>
              <a:ext uri="{FF2B5EF4-FFF2-40B4-BE49-F238E27FC236}">
                <a16:creationId xmlns:a16="http://schemas.microsoft.com/office/drawing/2014/main" id="{19E8254E-B238-A927-8732-B0E45C789C6F}"/>
              </a:ext>
            </a:extLst>
          </p:cNvPr>
          <p:cNvSpPr txBox="1"/>
          <p:nvPr/>
        </p:nvSpPr>
        <p:spPr>
          <a:xfrm>
            <a:off x="708938" y="4110512"/>
            <a:ext cx="10737114" cy="125367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000" dirty="0">
                <a:solidFill>
                  <a:schemeClr val="tx1">
                    <a:lumMod val="75000"/>
                    <a:lumOff val="25000"/>
                  </a:schemeClr>
                </a:solidFill>
                <a:latin typeface="+mn-ea"/>
              </a:rPr>
              <a:t>3.3  </a:t>
            </a:r>
            <a:r>
              <a:rPr lang="zh-CN" altLang="en-US" sz="2000" dirty="0">
                <a:solidFill>
                  <a:schemeClr val="tx1">
                    <a:lumMod val="75000"/>
                    <a:lumOff val="25000"/>
                  </a:schemeClr>
                </a:solidFill>
                <a:latin typeface="+mn-ea"/>
              </a:rPr>
              <a:t>软硬件环境</a:t>
            </a:r>
            <a:endParaRPr lang="en-US" altLang="zh-CN" sz="2000" dirty="0">
              <a:solidFill>
                <a:schemeClr val="tx1">
                  <a:lumMod val="75000"/>
                  <a:lumOff val="25000"/>
                </a:schemeClr>
              </a:solidFill>
              <a:latin typeface="+mn-ea"/>
            </a:endParaRP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本网站可以在用户手机或电脑的浏览器上正常运行</a:t>
            </a:r>
          </a:p>
          <a:p>
            <a:pPr>
              <a:lnSpc>
                <a:spcPct val="130000"/>
              </a:lnSpc>
            </a:pPr>
            <a:r>
              <a:rPr lang="en-US" altLang="zh-CN" sz="2000" dirty="0">
                <a:solidFill>
                  <a:schemeClr val="tx1">
                    <a:lumMod val="75000"/>
                    <a:lumOff val="25000"/>
                  </a:schemeClr>
                </a:solidFill>
                <a:latin typeface="+mn-ea"/>
              </a:rPr>
              <a:t>       Web </a:t>
            </a:r>
            <a:r>
              <a:rPr lang="zh-CN" altLang="en-US" sz="2000" dirty="0">
                <a:solidFill>
                  <a:schemeClr val="tx1">
                    <a:lumMod val="75000"/>
                    <a:lumOff val="25000"/>
                  </a:schemeClr>
                </a:solidFill>
                <a:latin typeface="+mn-ea"/>
              </a:rPr>
              <a:t>浏览器：</a:t>
            </a:r>
            <a:r>
              <a:rPr lang="en-US" altLang="zh-CN" sz="2000" dirty="0">
                <a:solidFill>
                  <a:schemeClr val="tx1">
                    <a:lumMod val="75000"/>
                    <a:lumOff val="25000"/>
                  </a:schemeClr>
                </a:solidFill>
                <a:latin typeface="+mn-ea"/>
              </a:rPr>
              <a:t>Chrome</a:t>
            </a:r>
            <a:r>
              <a:rPr lang="zh-CN" altLang="en-US" sz="2000" dirty="0">
                <a:solidFill>
                  <a:schemeClr val="tx1">
                    <a:lumMod val="75000"/>
                    <a:lumOff val="25000"/>
                  </a:schemeClr>
                </a:solidFill>
                <a:latin typeface="+mn-ea"/>
              </a:rPr>
              <a:t>、</a:t>
            </a:r>
            <a:r>
              <a:rPr lang="en-US" altLang="zh-CN" sz="2000" dirty="0">
                <a:solidFill>
                  <a:schemeClr val="tx1">
                    <a:lumMod val="75000"/>
                    <a:lumOff val="25000"/>
                  </a:schemeClr>
                </a:solidFill>
                <a:latin typeface="+mn-ea"/>
              </a:rPr>
              <a:t>Edge</a:t>
            </a:r>
            <a:r>
              <a:rPr lang="zh-CN" altLang="en-US" sz="2000" dirty="0">
                <a:solidFill>
                  <a:schemeClr val="tx1">
                    <a:lumMod val="75000"/>
                    <a:lumOff val="25000"/>
                  </a:schemeClr>
                </a:solidFill>
                <a:latin typeface="+mn-ea"/>
              </a:rPr>
              <a:t>、</a:t>
            </a:r>
            <a:r>
              <a:rPr lang="en-US" altLang="zh-CN" sz="2000" dirty="0">
                <a:solidFill>
                  <a:schemeClr val="tx1">
                    <a:lumMod val="75000"/>
                    <a:lumOff val="25000"/>
                  </a:schemeClr>
                </a:solidFill>
                <a:latin typeface="+mn-ea"/>
              </a:rPr>
              <a:t>Safari</a:t>
            </a:r>
            <a:r>
              <a:rPr lang="zh-CN" altLang="en-US" sz="2000" dirty="0">
                <a:solidFill>
                  <a:schemeClr val="tx1">
                    <a:lumMod val="75000"/>
                    <a:lumOff val="25000"/>
                  </a:schemeClr>
                </a:solidFill>
                <a:latin typeface="+mn-ea"/>
              </a:rPr>
              <a:t>、</a:t>
            </a:r>
            <a:r>
              <a:rPr lang="en-US" altLang="zh-CN" sz="2000" dirty="0">
                <a:solidFill>
                  <a:schemeClr val="tx1">
                    <a:lumMod val="75000"/>
                    <a:lumOff val="25000"/>
                  </a:schemeClr>
                </a:solidFill>
                <a:latin typeface="+mn-ea"/>
              </a:rPr>
              <a:t>Firefox</a:t>
            </a:r>
            <a:r>
              <a:rPr lang="zh-CN" altLang="en-US" sz="2000" dirty="0">
                <a:solidFill>
                  <a:schemeClr val="tx1">
                    <a:lumMod val="75000"/>
                    <a:lumOff val="25000"/>
                  </a:schemeClr>
                </a:solidFill>
                <a:latin typeface="+mn-ea"/>
              </a:rPr>
              <a:t>及任何支持</a:t>
            </a:r>
            <a:r>
              <a:rPr lang="en-US" altLang="zh-CN" sz="2000" dirty="0">
                <a:solidFill>
                  <a:schemeClr val="tx1">
                    <a:lumMod val="75000"/>
                    <a:lumOff val="25000"/>
                  </a:schemeClr>
                </a:solidFill>
                <a:latin typeface="+mn-ea"/>
              </a:rPr>
              <a:t>HTML5</a:t>
            </a:r>
            <a:r>
              <a:rPr lang="zh-CN" altLang="en-US" sz="2000" dirty="0">
                <a:solidFill>
                  <a:schemeClr val="tx1">
                    <a:lumMod val="75000"/>
                    <a:lumOff val="25000"/>
                  </a:schemeClr>
                </a:solidFill>
                <a:latin typeface="+mn-ea"/>
              </a:rPr>
              <a:t>标准的浏览器。</a:t>
            </a:r>
            <a:endParaRPr lang="en-US" altLang="zh-CN" sz="2000" dirty="0">
              <a:solidFill>
                <a:schemeClr val="tx1">
                  <a:lumMod val="75000"/>
                  <a:lumOff val="25000"/>
                </a:schemeClr>
              </a:solidFill>
              <a:latin typeface="+mn-ea"/>
            </a:endParaRPr>
          </a:p>
        </p:txBody>
      </p:sp>
      <p:sp>
        <p:nvSpPr>
          <p:cNvPr id="6" name="文本框 8">
            <a:extLst>
              <a:ext uri="{FF2B5EF4-FFF2-40B4-BE49-F238E27FC236}">
                <a16:creationId xmlns:a16="http://schemas.microsoft.com/office/drawing/2014/main" id="{4CECF0EE-D01B-B509-6DC8-20F153668072}"/>
              </a:ext>
            </a:extLst>
          </p:cNvPr>
          <p:cNvSpPr txBox="1"/>
          <p:nvPr/>
        </p:nvSpPr>
        <p:spPr>
          <a:xfrm>
            <a:off x="1235553" y="2431237"/>
            <a:ext cx="3769086" cy="125367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377">
              <a:lnSpc>
                <a:spcPct val="130000"/>
              </a:lnSpc>
            </a:pPr>
            <a:r>
              <a:rPr lang="zh-CN" altLang="en-US" sz="2000" dirty="0">
                <a:solidFill>
                  <a:schemeClr val="tx1">
                    <a:lumMod val="75000"/>
                    <a:lumOff val="25000"/>
                  </a:schemeClr>
                </a:solidFill>
                <a:latin typeface="+mn-ea"/>
              </a:rPr>
              <a:t>当用户出现错误操作或访问错误的内容时，系统弹出相应提示信息并恢复到本次操作之前</a:t>
            </a:r>
          </a:p>
        </p:txBody>
      </p:sp>
      <p:sp>
        <p:nvSpPr>
          <p:cNvPr id="7" name="矩形 6">
            <a:extLst>
              <a:ext uri="{FF2B5EF4-FFF2-40B4-BE49-F238E27FC236}">
                <a16:creationId xmlns:a16="http://schemas.microsoft.com/office/drawing/2014/main" id="{03BD3DA3-0168-CBE8-D698-3D952D57F39E}"/>
              </a:ext>
            </a:extLst>
          </p:cNvPr>
          <p:cNvSpPr/>
          <p:nvPr/>
        </p:nvSpPr>
        <p:spPr>
          <a:xfrm>
            <a:off x="1291780" y="1983955"/>
            <a:ext cx="1263487" cy="453457"/>
          </a:xfrm>
          <a:prstGeom prst="rect">
            <a:avLst/>
          </a:prstGeom>
        </p:spPr>
        <p:txBody>
          <a:bodyPr wrap="none">
            <a:spAutoFit/>
          </a:bodyPr>
          <a:lstStyle/>
          <a:p>
            <a:pPr lvl="0">
              <a:lnSpc>
                <a:spcPct val="130000"/>
              </a:lnSpc>
            </a:pPr>
            <a:r>
              <a:rPr lang="en-US" altLang="zh-CN" sz="2000" dirty="0">
                <a:solidFill>
                  <a:schemeClr val="tx1">
                    <a:lumMod val="75000"/>
                    <a:lumOff val="25000"/>
                  </a:schemeClr>
                </a:solidFill>
                <a:latin typeface="+mn-ea"/>
              </a:rPr>
              <a:t>1. </a:t>
            </a:r>
            <a:r>
              <a:rPr lang="zh-CN" altLang="en-US" sz="2000" dirty="0">
                <a:solidFill>
                  <a:schemeClr val="tx1">
                    <a:lumMod val="75000"/>
                    <a:lumOff val="25000"/>
                  </a:schemeClr>
                </a:solidFill>
                <a:latin typeface="+mn-ea"/>
              </a:rPr>
              <a:t>可用性</a:t>
            </a:r>
            <a:endParaRPr lang="en-US" altLang="zh-CN" sz="2000" dirty="0">
              <a:solidFill>
                <a:schemeClr val="tx1">
                  <a:lumMod val="75000"/>
                  <a:lumOff val="25000"/>
                </a:schemeClr>
              </a:solidFill>
              <a:latin typeface="+mn-ea"/>
            </a:endParaRPr>
          </a:p>
        </p:txBody>
      </p:sp>
      <p:sp>
        <p:nvSpPr>
          <p:cNvPr id="12" name="文本框 8">
            <a:extLst>
              <a:ext uri="{FF2B5EF4-FFF2-40B4-BE49-F238E27FC236}">
                <a16:creationId xmlns:a16="http://schemas.microsoft.com/office/drawing/2014/main" id="{36DCB256-B960-6438-43D4-06EFCA763DCC}"/>
              </a:ext>
            </a:extLst>
          </p:cNvPr>
          <p:cNvSpPr txBox="1"/>
          <p:nvPr/>
        </p:nvSpPr>
        <p:spPr>
          <a:xfrm>
            <a:off x="5625072" y="2437412"/>
            <a:ext cx="3769086" cy="125367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dirty="0">
                <a:solidFill>
                  <a:schemeClr val="tx1">
                    <a:lumMod val="75000"/>
                    <a:lumOff val="25000"/>
                  </a:schemeClr>
                </a:solidFill>
                <a:latin typeface="+mn-ea"/>
              </a:rPr>
              <a:t>当用户访问无权限的内容时，系统拒绝此次访问，弹出相应提示信息并恢复到本次操作之前</a:t>
            </a:r>
          </a:p>
        </p:txBody>
      </p:sp>
      <p:sp>
        <p:nvSpPr>
          <p:cNvPr id="13" name="矩形 12">
            <a:extLst>
              <a:ext uri="{FF2B5EF4-FFF2-40B4-BE49-F238E27FC236}">
                <a16:creationId xmlns:a16="http://schemas.microsoft.com/office/drawing/2014/main" id="{AF292C50-D3F5-3550-4246-610903C291FE}"/>
              </a:ext>
            </a:extLst>
          </p:cNvPr>
          <p:cNvSpPr/>
          <p:nvPr/>
        </p:nvSpPr>
        <p:spPr>
          <a:xfrm>
            <a:off x="5681299" y="1990130"/>
            <a:ext cx="1242648" cy="453457"/>
          </a:xfrm>
          <a:prstGeom prst="rect">
            <a:avLst/>
          </a:prstGeom>
        </p:spPr>
        <p:txBody>
          <a:bodyPr wrap="none">
            <a:spAutoFit/>
          </a:bodyPr>
          <a:lstStyle/>
          <a:p>
            <a:pPr lvl="0">
              <a:lnSpc>
                <a:spcPct val="130000"/>
              </a:lnSpc>
            </a:pPr>
            <a:r>
              <a:rPr lang="en-US" altLang="zh-CN" sz="2000" dirty="0">
                <a:solidFill>
                  <a:schemeClr val="tx1">
                    <a:lumMod val="75000"/>
                    <a:lumOff val="25000"/>
                  </a:schemeClr>
                </a:solidFill>
                <a:latin typeface="+mn-ea"/>
              </a:rPr>
              <a:t>2. </a:t>
            </a:r>
            <a:r>
              <a:rPr lang="zh-CN" altLang="en-US" sz="2000" dirty="0">
                <a:solidFill>
                  <a:schemeClr val="tx1">
                    <a:lumMod val="75000"/>
                    <a:lumOff val="25000"/>
                  </a:schemeClr>
                </a:solidFill>
                <a:latin typeface="+mn-ea"/>
              </a:rPr>
              <a:t>安全性</a:t>
            </a:r>
            <a:endParaRPr lang="en-US" altLang="zh-CN" sz="2000" dirty="0">
              <a:solidFill>
                <a:schemeClr val="tx1">
                  <a:lumMod val="75000"/>
                  <a:lumOff val="25000"/>
                </a:schemeClr>
              </a:solidFill>
              <a:latin typeface="+mn-ea"/>
            </a:endParaRPr>
          </a:p>
        </p:txBody>
      </p:sp>
    </p:spTree>
    <p:extLst>
      <p:ext uri="{BB962C8B-B14F-4D97-AF65-F5344CB8AC3E}">
        <p14:creationId xmlns:p14="http://schemas.microsoft.com/office/powerpoint/2010/main" val="178145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02</a:t>
            </a:r>
            <a:r>
              <a:rPr kumimoji="1" lang="zh-CN" altLang="en-US" dirty="0">
                <a:solidFill>
                  <a:srgbClr val="003E81"/>
                </a:solidFill>
              </a:rPr>
              <a:t> 项目需求规格说明书</a:t>
            </a:r>
          </a:p>
        </p:txBody>
      </p:sp>
      <p:sp>
        <p:nvSpPr>
          <p:cNvPr id="5" name="文本框 8"/>
          <p:cNvSpPr txBox="1"/>
          <p:nvPr/>
        </p:nvSpPr>
        <p:spPr>
          <a:xfrm>
            <a:off x="533782" y="1192714"/>
            <a:ext cx="10737114" cy="41344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400" b="1" dirty="0">
                <a:solidFill>
                  <a:schemeClr val="tx1">
                    <a:lumMod val="75000"/>
                    <a:lumOff val="25000"/>
                  </a:schemeClr>
                </a:solidFill>
                <a:latin typeface="+mn-ea"/>
              </a:rPr>
              <a:t>4</a:t>
            </a:r>
            <a:r>
              <a:rPr lang="zh-CN" altLang="en-US" sz="2400" b="1" dirty="0">
                <a:solidFill>
                  <a:schemeClr val="tx1">
                    <a:lumMod val="75000"/>
                    <a:lumOff val="25000"/>
                  </a:schemeClr>
                </a:solidFill>
                <a:latin typeface="+mn-ea"/>
              </a:rPr>
              <a:t>、项目的目标与预期成果</a:t>
            </a:r>
          </a:p>
          <a:p>
            <a:pPr>
              <a:lnSpc>
                <a:spcPct val="130000"/>
              </a:lnSpc>
            </a:pPr>
            <a:endParaRPr lang="en-US" altLang="zh-CN" sz="2000" dirty="0">
              <a:solidFill>
                <a:schemeClr val="tx1">
                  <a:lumMod val="75000"/>
                  <a:lumOff val="25000"/>
                </a:schemeClr>
              </a:solidFill>
              <a:latin typeface="+mn-ea"/>
            </a:endParaRPr>
          </a:p>
          <a:p>
            <a:pPr>
              <a:lnSpc>
                <a:spcPct val="130000"/>
              </a:lnSpc>
            </a:pPr>
            <a:r>
              <a:rPr lang="en-US" altLang="zh-CN" sz="2000" dirty="0">
                <a:solidFill>
                  <a:schemeClr val="tx1">
                    <a:lumMod val="75000"/>
                    <a:lumOff val="25000"/>
                  </a:schemeClr>
                </a:solidFill>
                <a:latin typeface="+mn-ea"/>
              </a:rPr>
              <a:t>       </a:t>
            </a:r>
            <a:r>
              <a:rPr lang="zh-CN" altLang="en-US" sz="2000" dirty="0">
                <a:solidFill>
                  <a:schemeClr val="tx1">
                    <a:lumMod val="75000"/>
                    <a:lumOff val="25000"/>
                  </a:schemeClr>
                </a:solidFill>
                <a:latin typeface="+mn-ea"/>
              </a:rPr>
              <a:t>我们的项目目标是为西电学生提供一个只属于某个大学的安全方便免费的二手物品交易网站，让西电的学生们的二手交易变得更加方面，效率更高。我们希望通过我们的平台，可以实现以下几个预期成果：</a:t>
            </a:r>
            <a:endParaRPr lang="en-US" altLang="zh-CN" sz="2000" dirty="0">
              <a:solidFill>
                <a:schemeClr val="tx1">
                  <a:lumMod val="75000"/>
                  <a:lumOff val="25000"/>
                </a:schemeClr>
              </a:solidFill>
              <a:latin typeface="+mn-ea"/>
            </a:endParaRPr>
          </a:p>
          <a:p>
            <a:pPr>
              <a:lnSpc>
                <a:spcPct val="130000"/>
              </a:lnSpc>
            </a:pPr>
            <a:endParaRPr lang="zh-CN" altLang="en-US" sz="2000" dirty="0">
              <a:solidFill>
                <a:schemeClr val="tx1">
                  <a:lumMod val="75000"/>
                  <a:lumOff val="25000"/>
                </a:schemeClr>
              </a:solidFill>
              <a:latin typeface="+mn-ea"/>
            </a:endParaRPr>
          </a:p>
          <a:p>
            <a:pPr>
              <a:lnSpc>
                <a:spcPct val="130000"/>
              </a:lnSpc>
            </a:pPr>
            <a:r>
              <a:rPr lang="en-US" altLang="zh-CN" sz="2000" dirty="0">
                <a:solidFill>
                  <a:schemeClr val="tx1">
                    <a:lumMod val="75000"/>
                    <a:lumOff val="25000"/>
                  </a:schemeClr>
                </a:solidFill>
                <a:latin typeface="+mn-ea"/>
              </a:rPr>
              <a:t>       •	</a:t>
            </a:r>
            <a:r>
              <a:rPr lang="zh-CN" altLang="en-US" sz="2000" dirty="0">
                <a:solidFill>
                  <a:schemeClr val="tx1">
                    <a:lumMod val="75000"/>
                    <a:lumOff val="25000"/>
                  </a:schemeClr>
                </a:solidFill>
                <a:latin typeface="+mn-ea"/>
              </a:rPr>
              <a:t>提高西电学生的二手交易意愿和频率，增加校园二手交易市场的活跃度和规模。</a:t>
            </a:r>
          </a:p>
          <a:p>
            <a:pPr>
              <a:lnSpc>
                <a:spcPct val="130000"/>
              </a:lnSpc>
            </a:pPr>
            <a:r>
              <a:rPr lang="en-US" altLang="zh-CN" sz="2000" dirty="0">
                <a:solidFill>
                  <a:schemeClr val="tx1">
                    <a:lumMod val="75000"/>
                    <a:lumOff val="25000"/>
                  </a:schemeClr>
                </a:solidFill>
                <a:latin typeface="+mn-ea"/>
              </a:rPr>
              <a:t>       • 	</a:t>
            </a:r>
            <a:r>
              <a:rPr lang="zh-CN" altLang="en-US" sz="2000" dirty="0">
                <a:solidFill>
                  <a:schemeClr val="tx1">
                    <a:lumMod val="75000"/>
                    <a:lumOff val="25000"/>
                  </a:schemeClr>
                </a:solidFill>
                <a:latin typeface="+mn-ea"/>
              </a:rPr>
              <a:t>降低西电学生的二手交易成本和风险，提高校园二手交易市场的信任度和安全度。</a:t>
            </a:r>
          </a:p>
          <a:p>
            <a:pPr>
              <a:lnSpc>
                <a:spcPct val="130000"/>
              </a:lnSpc>
            </a:pPr>
            <a:r>
              <a:rPr lang="en-US" altLang="zh-CN" sz="2000" dirty="0">
                <a:solidFill>
                  <a:schemeClr val="tx1">
                    <a:lumMod val="75000"/>
                    <a:lumOff val="25000"/>
                  </a:schemeClr>
                </a:solidFill>
                <a:latin typeface="+mn-ea"/>
              </a:rPr>
              <a:t>       •	</a:t>
            </a:r>
            <a:r>
              <a:rPr lang="zh-CN" altLang="en-US" sz="2000" dirty="0">
                <a:solidFill>
                  <a:schemeClr val="tx1">
                    <a:lumMod val="75000"/>
                    <a:lumOff val="25000"/>
                  </a:schemeClr>
                </a:solidFill>
                <a:latin typeface="+mn-ea"/>
              </a:rPr>
              <a:t>促进西电学生的资源共享和循环利用，减少校园二手商品的浪费和污染。</a:t>
            </a:r>
          </a:p>
          <a:p>
            <a:pPr>
              <a:lnSpc>
                <a:spcPct val="130000"/>
              </a:lnSpc>
            </a:pPr>
            <a:r>
              <a:rPr lang="en-US" altLang="zh-CN" sz="2000" dirty="0">
                <a:solidFill>
                  <a:schemeClr val="tx1">
                    <a:lumMod val="75000"/>
                    <a:lumOff val="25000"/>
                  </a:schemeClr>
                </a:solidFill>
                <a:latin typeface="+mn-ea"/>
              </a:rPr>
              <a:t>       •	</a:t>
            </a:r>
            <a:r>
              <a:rPr lang="zh-CN" altLang="en-US" sz="2000" dirty="0">
                <a:solidFill>
                  <a:schemeClr val="tx1">
                    <a:lumMod val="75000"/>
                    <a:lumOff val="25000"/>
                  </a:schemeClr>
                </a:solidFill>
                <a:latin typeface="+mn-ea"/>
              </a:rPr>
              <a:t>增强西电学生的社交互动和交流，增加校园二手交易市场的趣味性和亲切感。</a:t>
            </a:r>
          </a:p>
        </p:txBody>
      </p:sp>
    </p:spTree>
    <p:extLst>
      <p:ext uri="{BB962C8B-B14F-4D97-AF65-F5344CB8AC3E}">
        <p14:creationId xmlns:p14="http://schemas.microsoft.com/office/powerpoint/2010/main" val="4036106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03</a:t>
            </a:r>
            <a:endParaRPr kumimoji="1" lang="zh-CN" altLang="en-US" dirty="0"/>
          </a:p>
        </p:txBody>
      </p:sp>
      <p:sp>
        <p:nvSpPr>
          <p:cNvPr id="3" name="文本占位符 2"/>
          <p:cNvSpPr>
            <a:spLocks noGrp="1"/>
          </p:cNvSpPr>
          <p:nvPr>
            <p:ph type="body" sz="quarter" idx="16"/>
          </p:nvPr>
        </p:nvSpPr>
        <p:spPr/>
        <p:txBody>
          <a:bodyPr/>
          <a:lstStyle/>
          <a:p>
            <a:r>
              <a:rPr kumimoji="1" lang="en-US" altLang="zh-CN" b="1" dirty="0"/>
              <a:t>WEB</a:t>
            </a:r>
            <a:r>
              <a:rPr kumimoji="1" lang="zh-CN" altLang="en-US" b="1" dirty="0"/>
              <a:t>应用建模</a:t>
            </a:r>
          </a:p>
        </p:txBody>
      </p:sp>
      <p:pic>
        <p:nvPicPr>
          <p:cNvPr id="5" name="图片 4"/>
          <p:cNvPicPr>
            <a:picLocks noChangeAspect="1"/>
          </p:cNvPicPr>
          <p:nvPr/>
        </p:nvPicPr>
        <p:blipFill>
          <a:blip r:embed="rId2">
            <a:lum bright="100000"/>
          </a:blip>
          <a:stretch>
            <a:fillRect/>
          </a:stretch>
        </p:blipFill>
        <p:spPr>
          <a:xfrm>
            <a:off x="5037156" y="6093921"/>
            <a:ext cx="2117688" cy="570755"/>
          </a:xfrm>
          <a:prstGeom prst="rect">
            <a:avLst/>
          </a:prstGeom>
        </p:spPr>
      </p:pic>
    </p:spTree>
    <p:extLst>
      <p:ext uri="{BB962C8B-B14F-4D97-AF65-F5344CB8AC3E}">
        <p14:creationId xmlns:p14="http://schemas.microsoft.com/office/powerpoint/2010/main" val="193152534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solidFill>
                  <a:srgbClr val="003E81"/>
                </a:solidFill>
              </a:rPr>
              <a:t>03</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应用建模</a:t>
            </a:r>
          </a:p>
        </p:txBody>
      </p:sp>
      <p:sp>
        <p:nvSpPr>
          <p:cNvPr id="11" name="文本框 8"/>
          <p:cNvSpPr txBox="1"/>
          <p:nvPr/>
        </p:nvSpPr>
        <p:spPr>
          <a:xfrm>
            <a:off x="1672694" y="2637012"/>
            <a:ext cx="9199521" cy="345325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latin typeface="+mn-ea"/>
              </a:rPr>
              <a:t>在</a:t>
            </a:r>
            <a:r>
              <a:rPr lang="en-US" altLang="zh-CN" sz="2400" dirty="0">
                <a:solidFill>
                  <a:schemeClr val="tx1">
                    <a:lumMod val="75000"/>
                    <a:lumOff val="25000"/>
                  </a:schemeClr>
                </a:solidFill>
                <a:latin typeface="+mn-ea"/>
              </a:rPr>
              <a:t>Node.js</a:t>
            </a:r>
            <a:r>
              <a:rPr lang="zh-CN" altLang="en-US" sz="2400" dirty="0">
                <a:solidFill>
                  <a:schemeClr val="tx1">
                    <a:lumMod val="75000"/>
                    <a:lumOff val="25000"/>
                  </a:schemeClr>
                </a:solidFill>
                <a:latin typeface="+mn-ea"/>
              </a:rPr>
              <a:t>中安装</a:t>
            </a:r>
            <a:r>
              <a:rPr lang="en-US" altLang="zh-CN" sz="2400" dirty="0" err="1">
                <a:solidFill>
                  <a:schemeClr val="tx1">
                    <a:lumMod val="75000"/>
                    <a:lumOff val="25000"/>
                  </a:schemeClr>
                </a:solidFill>
                <a:latin typeface="+mn-ea"/>
              </a:rPr>
              <a:t>mysql</a:t>
            </a:r>
            <a:r>
              <a:rPr lang="zh-CN" altLang="en-US" sz="2400" dirty="0">
                <a:solidFill>
                  <a:schemeClr val="tx1">
                    <a:lumMod val="75000"/>
                    <a:lumOff val="25000"/>
                  </a:schemeClr>
                </a:solidFill>
                <a:latin typeface="+mn-ea"/>
              </a:rPr>
              <a:t>模块，用于连接</a:t>
            </a:r>
            <a:r>
              <a:rPr lang="en-US" altLang="zh-CN" sz="2400" dirty="0">
                <a:solidFill>
                  <a:schemeClr val="tx1">
                    <a:lumMod val="75000"/>
                    <a:lumOff val="25000"/>
                  </a:schemeClr>
                </a:solidFill>
                <a:latin typeface="+mn-ea"/>
              </a:rPr>
              <a:t>MySQL</a:t>
            </a:r>
            <a:r>
              <a:rPr lang="zh-CN" altLang="en-US" sz="2400" dirty="0">
                <a:solidFill>
                  <a:schemeClr val="tx1">
                    <a:lumMod val="75000"/>
                    <a:lumOff val="25000"/>
                  </a:schemeClr>
                </a:solidFill>
                <a:latin typeface="+mn-ea"/>
              </a:rPr>
              <a:t>数据库。</a:t>
            </a:r>
            <a:endParaRPr lang="en-US" altLang="zh-CN" sz="24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endParaRPr lang="zh-CN" altLang="en-US" sz="24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latin typeface="+mn-ea"/>
              </a:rPr>
              <a:t>在</a:t>
            </a:r>
            <a:r>
              <a:rPr lang="en-US" altLang="zh-CN" sz="2400" dirty="0">
                <a:solidFill>
                  <a:schemeClr val="tx1">
                    <a:lumMod val="75000"/>
                    <a:lumOff val="25000"/>
                  </a:schemeClr>
                </a:solidFill>
                <a:latin typeface="+mn-ea"/>
              </a:rPr>
              <a:t>Node.js</a:t>
            </a:r>
            <a:r>
              <a:rPr lang="zh-CN" altLang="en-US" sz="2400" dirty="0" smtClean="0">
                <a:solidFill>
                  <a:schemeClr val="tx1">
                    <a:lumMod val="75000"/>
                    <a:lumOff val="25000"/>
                  </a:schemeClr>
                </a:solidFill>
                <a:latin typeface="+mn-ea"/>
              </a:rPr>
              <a:t>中用</a:t>
            </a:r>
            <a:r>
              <a:rPr lang="en-US" altLang="zh-CN" sz="2400" dirty="0" smtClean="0">
                <a:solidFill>
                  <a:schemeClr val="tx1">
                    <a:lumMod val="75000"/>
                    <a:lumOff val="25000"/>
                  </a:schemeClr>
                </a:solidFill>
                <a:latin typeface="+mn-ea"/>
              </a:rPr>
              <a:t>express</a:t>
            </a:r>
            <a:r>
              <a:rPr lang="zh-CN" altLang="en-US" sz="2400" dirty="0" smtClean="0">
                <a:solidFill>
                  <a:schemeClr val="tx1">
                    <a:lumMod val="75000"/>
                    <a:lumOff val="25000"/>
                  </a:schemeClr>
                </a:solidFill>
                <a:latin typeface="+mn-ea"/>
              </a:rPr>
              <a:t>编写</a:t>
            </a:r>
            <a:r>
              <a:rPr lang="zh-CN" altLang="en-US" sz="2400" dirty="0">
                <a:solidFill>
                  <a:schemeClr val="tx1">
                    <a:lumMod val="75000"/>
                    <a:lumOff val="25000"/>
                  </a:schemeClr>
                </a:solidFill>
                <a:latin typeface="+mn-ea"/>
              </a:rPr>
              <a:t>后端</a:t>
            </a:r>
            <a:r>
              <a:rPr lang="en-US" altLang="zh-CN" sz="2400" dirty="0">
                <a:solidFill>
                  <a:schemeClr val="tx1">
                    <a:lumMod val="75000"/>
                    <a:lumOff val="25000"/>
                  </a:schemeClr>
                </a:solidFill>
                <a:latin typeface="+mn-ea"/>
              </a:rPr>
              <a:t>API</a:t>
            </a:r>
            <a:r>
              <a:rPr lang="zh-CN" altLang="en-US" sz="2400" dirty="0">
                <a:solidFill>
                  <a:schemeClr val="tx1">
                    <a:lumMod val="75000"/>
                    <a:lumOff val="25000"/>
                  </a:schemeClr>
                </a:solidFill>
                <a:latin typeface="+mn-ea"/>
              </a:rPr>
              <a:t>接口，用于处理与</a:t>
            </a:r>
            <a:r>
              <a:rPr lang="en-US" altLang="zh-CN" sz="2400" dirty="0">
                <a:solidFill>
                  <a:schemeClr val="tx1">
                    <a:lumMod val="75000"/>
                    <a:lumOff val="25000"/>
                  </a:schemeClr>
                </a:solidFill>
                <a:latin typeface="+mn-ea"/>
              </a:rPr>
              <a:t>MySQL</a:t>
            </a:r>
            <a:r>
              <a:rPr lang="zh-CN" altLang="en-US" sz="2400" dirty="0">
                <a:solidFill>
                  <a:schemeClr val="tx1">
                    <a:lumMod val="75000"/>
                    <a:lumOff val="25000"/>
                  </a:schemeClr>
                </a:solidFill>
                <a:latin typeface="+mn-ea"/>
              </a:rPr>
              <a:t>数据库的交互，如查询、插入、更新等操作。</a:t>
            </a:r>
            <a:endParaRPr lang="en-US" altLang="zh-CN" sz="24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endParaRPr lang="zh-CN" altLang="en-US" sz="24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latin typeface="+mn-ea"/>
              </a:rPr>
              <a:t>在</a:t>
            </a:r>
            <a:r>
              <a:rPr lang="en-US" altLang="zh-CN" sz="2400" dirty="0">
                <a:solidFill>
                  <a:schemeClr val="tx1">
                    <a:lumMod val="75000"/>
                    <a:lumOff val="25000"/>
                  </a:schemeClr>
                </a:solidFill>
                <a:latin typeface="+mn-ea"/>
              </a:rPr>
              <a:t>Vue 3</a:t>
            </a:r>
            <a:r>
              <a:rPr lang="zh-CN" altLang="en-US" sz="2400" dirty="0">
                <a:solidFill>
                  <a:schemeClr val="tx1">
                    <a:lumMod val="75000"/>
                    <a:lumOff val="25000"/>
                  </a:schemeClr>
                </a:solidFill>
                <a:latin typeface="+mn-ea"/>
              </a:rPr>
              <a:t>中使用</a:t>
            </a:r>
            <a:r>
              <a:rPr lang="en-US" altLang="zh-CN" sz="2400" dirty="0">
                <a:solidFill>
                  <a:schemeClr val="tx1">
                    <a:lumMod val="75000"/>
                    <a:lumOff val="25000"/>
                  </a:schemeClr>
                </a:solidFill>
                <a:latin typeface="+mn-ea"/>
              </a:rPr>
              <a:t>Axios</a:t>
            </a:r>
            <a:r>
              <a:rPr lang="zh-CN" altLang="en-US" sz="2400" dirty="0">
                <a:solidFill>
                  <a:schemeClr val="tx1">
                    <a:lumMod val="75000"/>
                    <a:lumOff val="25000"/>
                  </a:schemeClr>
                </a:solidFill>
                <a:latin typeface="+mn-ea"/>
              </a:rPr>
              <a:t>等工具</a:t>
            </a:r>
            <a:r>
              <a:rPr lang="zh-CN" altLang="en-US" sz="2400" dirty="0" smtClean="0">
                <a:solidFill>
                  <a:schemeClr val="tx1">
                    <a:lumMod val="75000"/>
                    <a:lumOff val="25000"/>
                  </a:schemeClr>
                </a:solidFill>
                <a:latin typeface="+mn-ea"/>
              </a:rPr>
              <a:t>，发送</a:t>
            </a:r>
            <a:r>
              <a:rPr lang="en-US" altLang="zh-CN" sz="2400" dirty="0" smtClean="0">
                <a:solidFill>
                  <a:schemeClr val="tx1">
                    <a:lumMod val="75000"/>
                    <a:lumOff val="25000"/>
                  </a:schemeClr>
                </a:solidFill>
                <a:latin typeface="+mn-ea"/>
              </a:rPr>
              <a:t>get</a:t>
            </a:r>
            <a:r>
              <a:rPr lang="zh-CN" altLang="en-US" sz="2400" dirty="0" smtClean="0">
                <a:solidFill>
                  <a:schemeClr val="tx1">
                    <a:lumMod val="75000"/>
                    <a:lumOff val="25000"/>
                  </a:schemeClr>
                </a:solidFill>
                <a:latin typeface="+mn-ea"/>
              </a:rPr>
              <a:t>请求，调用</a:t>
            </a:r>
            <a:r>
              <a:rPr lang="zh-CN" altLang="en-US" sz="2400" dirty="0">
                <a:solidFill>
                  <a:schemeClr val="tx1">
                    <a:lumMod val="75000"/>
                    <a:lumOff val="25000"/>
                  </a:schemeClr>
                </a:solidFill>
                <a:latin typeface="+mn-ea"/>
              </a:rPr>
              <a:t>后端</a:t>
            </a:r>
            <a:r>
              <a:rPr lang="en-US" altLang="zh-CN" sz="2400" dirty="0">
                <a:solidFill>
                  <a:schemeClr val="tx1">
                    <a:lumMod val="75000"/>
                    <a:lumOff val="25000"/>
                  </a:schemeClr>
                </a:solidFill>
                <a:latin typeface="+mn-ea"/>
              </a:rPr>
              <a:t>API</a:t>
            </a:r>
            <a:r>
              <a:rPr lang="zh-CN" altLang="en-US" sz="2400" dirty="0">
                <a:solidFill>
                  <a:schemeClr val="tx1">
                    <a:lumMod val="75000"/>
                    <a:lumOff val="25000"/>
                  </a:schemeClr>
                </a:solidFill>
                <a:latin typeface="+mn-ea"/>
              </a:rPr>
              <a:t>接口，与</a:t>
            </a:r>
            <a:r>
              <a:rPr lang="en-US" altLang="zh-CN" sz="2400" dirty="0">
                <a:solidFill>
                  <a:schemeClr val="tx1">
                    <a:lumMod val="75000"/>
                    <a:lumOff val="25000"/>
                  </a:schemeClr>
                </a:solidFill>
                <a:latin typeface="+mn-ea"/>
              </a:rPr>
              <a:t>MySQL</a:t>
            </a:r>
            <a:r>
              <a:rPr lang="zh-CN" altLang="en-US" sz="2400" dirty="0">
                <a:solidFill>
                  <a:schemeClr val="tx1">
                    <a:lumMod val="75000"/>
                    <a:lumOff val="25000"/>
                  </a:schemeClr>
                </a:solidFill>
                <a:latin typeface="+mn-ea"/>
              </a:rPr>
              <a:t>数据库进行数据交互。</a:t>
            </a:r>
          </a:p>
        </p:txBody>
      </p:sp>
      <p:sp>
        <p:nvSpPr>
          <p:cNvPr id="12" name="矩形 11"/>
          <p:cNvSpPr/>
          <p:nvPr/>
        </p:nvSpPr>
        <p:spPr>
          <a:xfrm>
            <a:off x="1524413" y="1473260"/>
            <a:ext cx="3467616" cy="670120"/>
          </a:xfrm>
          <a:prstGeom prst="rect">
            <a:avLst/>
          </a:prstGeom>
        </p:spPr>
        <p:txBody>
          <a:bodyPr wrap="none">
            <a:spAutoFit/>
          </a:bodyPr>
          <a:lstStyle/>
          <a:p>
            <a:pPr lvl="0">
              <a:lnSpc>
                <a:spcPct val="130000"/>
              </a:lnSpc>
            </a:pPr>
            <a:r>
              <a:rPr lang="zh-CN" altLang="en-US" sz="3200" b="1" dirty="0">
                <a:solidFill>
                  <a:srgbClr val="003E81"/>
                </a:solidFill>
              </a:rPr>
              <a:t>一、数据访问建模</a:t>
            </a:r>
            <a:endParaRPr lang="en-US" altLang="zh-CN" sz="3200" b="1" dirty="0">
              <a:solidFill>
                <a:srgbClr val="003E81"/>
              </a:solidFill>
            </a:endParaRPr>
          </a:p>
        </p:txBody>
      </p:sp>
    </p:spTree>
    <p:extLst>
      <p:ext uri="{BB962C8B-B14F-4D97-AF65-F5344CB8AC3E}">
        <p14:creationId xmlns:p14="http://schemas.microsoft.com/office/powerpoint/2010/main" val="1042576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smtClean="0">
                <a:solidFill>
                  <a:srgbClr val="003E81"/>
                </a:solidFill>
              </a:rPr>
              <a:t>03 web</a:t>
            </a:r>
            <a:r>
              <a:rPr kumimoji="1" lang="zh-CN" altLang="en-US" dirty="0" smtClean="0">
                <a:solidFill>
                  <a:srgbClr val="003E81"/>
                </a:solidFill>
              </a:rPr>
              <a:t>应用建模</a:t>
            </a:r>
            <a:endParaRPr kumimoji="1" lang="zh-CN" altLang="en-US" dirty="0">
              <a:solidFill>
                <a:srgbClr val="003E81"/>
              </a:solidFill>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5590" y="1031862"/>
            <a:ext cx="7564522" cy="5457651"/>
          </a:xfrm>
          <a:prstGeom prst="rect">
            <a:avLst/>
          </a:prstGeom>
        </p:spPr>
      </p:pic>
      <p:sp>
        <p:nvSpPr>
          <p:cNvPr id="4" name="矩形 3"/>
          <p:cNvSpPr/>
          <p:nvPr/>
        </p:nvSpPr>
        <p:spPr>
          <a:xfrm>
            <a:off x="455553" y="1337335"/>
            <a:ext cx="3467616" cy="670120"/>
          </a:xfrm>
          <a:prstGeom prst="rect">
            <a:avLst/>
          </a:prstGeom>
        </p:spPr>
        <p:txBody>
          <a:bodyPr wrap="none">
            <a:spAutoFit/>
          </a:bodyPr>
          <a:lstStyle/>
          <a:p>
            <a:pPr lvl="0">
              <a:lnSpc>
                <a:spcPct val="130000"/>
              </a:lnSpc>
            </a:pPr>
            <a:r>
              <a:rPr lang="zh-CN" altLang="en-US" sz="3200" b="1" dirty="0">
                <a:solidFill>
                  <a:srgbClr val="003E81"/>
                </a:solidFill>
              </a:rPr>
              <a:t>一、数据访问建模</a:t>
            </a:r>
            <a:endParaRPr lang="en-US" altLang="zh-CN" sz="3200" b="1" dirty="0">
              <a:solidFill>
                <a:srgbClr val="003E81"/>
              </a:solidFill>
            </a:endParaRPr>
          </a:p>
        </p:txBody>
      </p:sp>
    </p:spTree>
    <p:extLst>
      <p:ext uri="{BB962C8B-B14F-4D97-AF65-F5344CB8AC3E}">
        <p14:creationId xmlns:p14="http://schemas.microsoft.com/office/powerpoint/2010/main" val="17411093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9913955" y="4136066"/>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03</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应用建模</a:t>
            </a:r>
          </a:p>
        </p:txBody>
      </p:sp>
      <p:sp>
        <p:nvSpPr>
          <p:cNvPr id="3" name="矩形 2">
            <a:extLst>
              <a:ext uri="{FF2B5EF4-FFF2-40B4-BE49-F238E27FC236}">
                <a16:creationId xmlns:a16="http://schemas.microsoft.com/office/drawing/2014/main" id="{84F6B1F4-2B44-07D2-1766-1FF3C6F2FD31}"/>
              </a:ext>
            </a:extLst>
          </p:cNvPr>
          <p:cNvSpPr/>
          <p:nvPr/>
        </p:nvSpPr>
        <p:spPr>
          <a:xfrm>
            <a:off x="1672694" y="899803"/>
            <a:ext cx="2646878" cy="670120"/>
          </a:xfrm>
          <a:prstGeom prst="rect">
            <a:avLst/>
          </a:prstGeom>
        </p:spPr>
        <p:txBody>
          <a:bodyPr wrap="none">
            <a:spAutoFit/>
          </a:bodyPr>
          <a:lstStyle/>
          <a:p>
            <a:pPr lvl="0">
              <a:lnSpc>
                <a:spcPct val="130000"/>
              </a:lnSpc>
            </a:pPr>
            <a:r>
              <a:rPr lang="zh-CN" altLang="en-US" sz="3200" b="1" dirty="0">
                <a:solidFill>
                  <a:srgbClr val="003E81"/>
                </a:solidFill>
              </a:rPr>
              <a:t>二、数据建模</a:t>
            </a:r>
            <a:endParaRPr lang="en-US" altLang="zh-CN" sz="3200" b="1" dirty="0">
              <a:solidFill>
                <a:srgbClr val="003E81"/>
              </a:solidFill>
            </a:endParaRPr>
          </a:p>
        </p:txBody>
      </p:sp>
      <p:pic>
        <p:nvPicPr>
          <p:cNvPr id="5" name="图片 4">
            <a:extLst>
              <a:ext uri="{FF2B5EF4-FFF2-40B4-BE49-F238E27FC236}">
                <a16:creationId xmlns:a16="http://schemas.microsoft.com/office/drawing/2014/main" id="{0F11CA75-C4D7-C6F8-06AA-E4CF8C3E33BE}"/>
              </a:ext>
            </a:extLst>
          </p:cNvPr>
          <p:cNvPicPr>
            <a:picLocks noChangeAspect="1"/>
          </p:cNvPicPr>
          <p:nvPr/>
        </p:nvPicPr>
        <p:blipFill>
          <a:blip r:embed="rId3"/>
          <a:stretch>
            <a:fillRect/>
          </a:stretch>
        </p:blipFill>
        <p:spPr>
          <a:xfrm>
            <a:off x="1717377" y="1765633"/>
            <a:ext cx="8757246" cy="4969465"/>
          </a:xfrm>
          <a:prstGeom prst="rect">
            <a:avLst/>
          </a:prstGeom>
        </p:spPr>
      </p:pic>
    </p:spTree>
    <p:extLst>
      <p:ext uri="{BB962C8B-B14F-4D97-AF65-F5344CB8AC3E}">
        <p14:creationId xmlns:p14="http://schemas.microsoft.com/office/powerpoint/2010/main" val="822882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9913955" y="4136066"/>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03</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应用建模</a:t>
            </a:r>
          </a:p>
        </p:txBody>
      </p:sp>
      <p:sp>
        <p:nvSpPr>
          <p:cNvPr id="3" name="矩形 2">
            <a:extLst>
              <a:ext uri="{FF2B5EF4-FFF2-40B4-BE49-F238E27FC236}">
                <a16:creationId xmlns:a16="http://schemas.microsoft.com/office/drawing/2014/main" id="{84F6B1F4-2B44-07D2-1766-1FF3C6F2FD31}"/>
              </a:ext>
            </a:extLst>
          </p:cNvPr>
          <p:cNvSpPr/>
          <p:nvPr/>
        </p:nvSpPr>
        <p:spPr>
          <a:xfrm>
            <a:off x="1672694" y="899803"/>
            <a:ext cx="3467616" cy="670120"/>
          </a:xfrm>
          <a:prstGeom prst="rect">
            <a:avLst/>
          </a:prstGeom>
        </p:spPr>
        <p:txBody>
          <a:bodyPr wrap="none">
            <a:spAutoFit/>
          </a:bodyPr>
          <a:lstStyle/>
          <a:p>
            <a:pPr lvl="0">
              <a:lnSpc>
                <a:spcPct val="130000"/>
              </a:lnSpc>
            </a:pPr>
            <a:r>
              <a:rPr lang="zh-CN" altLang="en-US" sz="3200" b="1" dirty="0">
                <a:solidFill>
                  <a:srgbClr val="003E81"/>
                </a:solidFill>
              </a:rPr>
              <a:t>三、业务逻辑建模</a:t>
            </a:r>
            <a:endParaRPr lang="en-US" altLang="zh-CN" sz="3200" b="1" dirty="0">
              <a:solidFill>
                <a:srgbClr val="003E81"/>
              </a:solidFill>
            </a:endParaRPr>
          </a:p>
        </p:txBody>
      </p:sp>
      <p:pic>
        <p:nvPicPr>
          <p:cNvPr id="7" name="图片 6">
            <a:extLst>
              <a:ext uri="{FF2B5EF4-FFF2-40B4-BE49-F238E27FC236}">
                <a16:creationId xmlns:a16="http://schemas.microsoft.com/office/drawing/2014/main" id="{54C633BB-FCC6-9052-600A-DB22E99FE43F}"/>
              </a:ext>
            </a:extLst>
          </p:cNvPr>
          <p:cNvPicPr>
            <a:picLocks noChangeAspect="1"/>
          </p:cNvPicPr>
          <p:nvPr/>
        </p:nvPicPr>
        <p:blipFill rotWithShape="1">
          <a:blip r:embed="rId3"/>
          <a:srcRect t="5061" b="10674"/>
          <a:stretch/>
        </p:blipFill>
        <p:spPr>
          <a:xfrm>
            <a:off x="1892662" y="1632385"/>
            <a:ext cx="7239000" cy="5007361"/>
          </a:xfrm>
          <a:prstGeom prst="rect">
            <a:avLst/>
          </a:prstGeom>
        </p:spPr>
      </p:pic>
    </p:spTree>
    <p:extLst>
      <p:ext uri="{BB962C8B-B14F-4D97-AF65-F5344CB8AC3E}">
        <p14:creationId xmlns:p14="http://schemas.microsoft.com/office/powerpoint/2010/main" val="2916163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9913955" y="4136066"/>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03</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应用建模</a:t>
            </a:r>
          </a:p>
        </p:txBody>
      </p:sp>
      <p:sp>
        <p:nvSpPr>
          <p:cNvPr id="3" name="矩形 2">
            <a:extLst>
              <a:ext uri="{FF2B5EF4-FFF2-40B4-BE49-F238E27FC236}">
                <a16:creationId xmlns:a16="http://schemas.microsoft.com/office/drawing/2014/main" id="{84F6B1F4-2B44-07D2-1766-1FF3C6F2FD31}"/>
              </a:ext>
            </a:extLst>
          </p:cNvPr>
          <p:cNvSpPr/>
          <p:nvPr/>
        </p:nvSpPr>
        <p:spPr>
          <a:xfrm>
            <a:off x="1672694" y="899803"/>
            <a:ext cx="3467616" cy="732508"/>
          </a:xfrm>
          <a:prstGeom prst="rect">
            <a:avLst/>
          </a:prstGeom>
        </p:spPr>
        <p:txBody>
          <a:bodyPr wrap="none">
            <a:spAutoFit/>
          </a:bodyPr>
          <a:lstStyle/>
          <a:p>
            <a:pPr lvl="0">
              <a:lnSpc>
                <a:spcPct val="130000"/>
              </a:lnSpc>
            </a:pPr>
            <a:r>
              <a:rPr lang="zh-CN" altLang="en-US" sz="3200" b="1" dirty="0">
                <a:solidFill>
                  <a:srgbClr val="003E81"/>
                </a:solidFill>
              </a:rPr>
              <a:t>四</a:t>
            </a:r>
            <a:r>
              <a:rPr lang="zh-CN" altLang="en-US" sz="3200" b="1" dirty="0" smtClean="0">
                <a:solidFill>
                  <a:srgbClr val="003E81"/>
                </a:solidFill>
              </a:rPr>
              <a:t>、用户交互建模</a:t>
            </a:r>
            <a:endParaRPr lang="en-US" altLang="zh-CN" sz="3200" b="1" dirty="0">
              <a:solidFill>
                <a:srgbClr val="003E81"/>
              </a:solidFill>
            </a:endParaRPr>
          </a:p>
        </p:txBody>
      </p:sp>
      <p:pic>
        <p:nvPicPr>
          <p:cNvPr id="13" name="图片 12"/>
          <p:cNvPicPr>
            <a:picLocks noChangeAspect="1"/>
          </p:cNvPicPr>
          <p:nvPr/>
        </p:nvPicPr>
        <p:blipFill>
          <a:blip r:embed="rId3"/>
          <a:stretch>
            <a:fillRect/>
          </a:stretch>
        </p:blipFill>
        <p:spPr>
          <a:xfrm>
            <a:off x="1735873" y="1712285"/>
            <a:ext cx="3762883" cy="2327046"/>
          </a:xfrm>
          <a:prstGeom prst="rect">
            <a:avLst/>
          </a:prstGeom>
        </p:spPr>
      </p:pic>
      <p:pic>
        <p:nvPicPr>
          <p:cNvPr id="14" name="图片 13"/>
          <p:cNvPicPr>
            <a:picLocks noChangeAspect="1"/>
          </p:cNvPicPr>
          <p:nvPr/>
        </p:nvPicPr>
        <p:blipFill>
          <a:blip r:embed="rId4"/>
          <a:stretch>
            <a:fillRect/>
          </a:stretch>
        </p:blipFill>
        <p:spPr>
          <a:xfrm>
            <a:off x="5996118" y="1677618"/>
            <a:ext cx="3833682" cy="2397959"/>
          </a:xfrm>
          <a:prstGeom prst="rect">
            <a:avLst/>
          </a:prstGeom>
        </p:spPr>
      </p:pic>
      <p:pic>
        <p:nvPicPr>
          <p:cNvPr id="16" name="图片 15"/>
          <p:cNvPicPr>
            <a:picLocks noChangeAspect="1"/>
          </p:cNvPicPr>
          <p:nvPr/>
        </p:nvPicPr>
        <p:blipFill>
          <a:blip r:embed="rId5"/>
          <a:stretch>
            <a:fillRect/>
          </a:stretch>
        </p:blipFill>
        <p:spPr>
          <a:xfrm>
            <a:off x="1803351" y="4136067"/>
            <a:ext cx="3620543" cy="2283270"/>
          </a:xfrm>
          <a:prstGeom prst="rect">
            <a:avLst/>
          </a:prstGeom>
        </p:spPr>
      </p:pic>
      <p:pic>
        <p:nvPicPr>
          <p:cNvPr id="17" name="图片 16"/>
          <p:cNvPicPr>
            <a:picLocks noChangeAspect="1"/>
          </p:cNvPicPr>
          <p:nvPr/>
        </p:nvPicPr>
        <p:blipFill>
          <a:blip r:embed="rId6"/>
          <a:stretch>
            <a:fillRect/>
          </a:stretch>
        </p:blipFill>
        <p:spPr>
          <a:xfrm>
            <a:off x="6042454" y="4128182"/>
            <a:ext cx="3729398" cy="2291155"/>
          </a:xfrm>
          <a:prstGeom prst="rect">
            <a:avLst/>
          </a:prstGeom>
        </p:spPr>
      </p:pic>
    </p:spTree>
    <p:extLst>
      <p:ext uri="{BB962C8B-B14F-4D97-AF65-F5344CB8AC3E}">
        <p14:creationId xmlns:p14="http://schemas.microsoft.com/office/powerpoint/2010/main" val="1435928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04</a:t>
            </a:r>
            <a:endParaRPr kumimoji="1" lang="zh-CN" altLang="en-US" dirty="0"/>
          </a:p>
        </p:txBody>
      </p:sp>
      <p:sp>
        <p:nvSpPr>
          <p:cNvPr id="3" name="文本占位符 2"/>
          <p:cNvSpPr>
            <a:spLocks noGrp="1"/>
          </p:cNvSpPr>
          <p:nvPr>
            <p:ph type="body" sz="quarter" idx="16"/>
          </p:nvPr>
        </p:nvSpPr>
        <p:spPr/>
        <p:txBody>
          <a:bodyPr/>
          <a:lstStyle/>
          <a:p>
            <a:r>
              <a:rPr kumimoji="1" lang="en-US" altLang="zh-CN" b="1" dirty="0"/>
              <a:t>WEB</a:t>
            </a:r>
            <a:r>
              <a:rPr kumimoji="1" lang="zh-CN" altLang="en-US" b="1" dirty="0"/>
              <a:t>架构设计</a:t>
            </a:r>
          </a:p>
        </p:txBody>
      </p:sp>
      <p:pic>
        <p:nvPicPr>
          <p:cNvPr id="5" name="图片 4"/>
          <p:cNvPicPr>
            <a:picLocks noChangeAspect="1"/>
          </p:cNvPicPr>
          <p:nvPr/>
        </p:nvPicPr>
        <p:blipFill>
          <a:blip r:embed="rId2">
            <a:lum bright="100000"/>
          </a:blip>
          <a:stretch>
            <a:fillRect/>
          </a:stretch>
        </p:blipFill>
        <p:spPr>
          <a:xfrm>
            <a:off x="5037156" y="6093921"/>
            <a:ext cx="2117688" cy="570755"/>
          </a:xfrm>
          <a:prstGeom prst="rect">
            <a:avLst/>
          </a:prstGeom>
        </p:spPr>
      </p:pic>
    </p:spTree>
    <p:extLst>
      <p:ext uri="{BB962C8B-B14F-4D97-AF65-F5344CB8AC3E}">
        <p14:creationId xmlns:p14="http://schemas.microsoft.com/office/powerpoint/2010/main" val="65346885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6"/>
          </p:nvPr>
        </p:nvSpPr>
        <p:spPr/>
        <p:txBody>
          <a:bodyPr/>
          <a:lstStyle/>
          <a:p>
            <a:r>
              <a:rPr kumimoji="1" lang="en-US" altLang="zh-CN" b="1" dirty="0"/>
              <a:t>WEB</a:t>
            </a:r>
            <a:r>
              <a:rPr kumimoji="1" lang="zh-CN" altLang="en-US" b="1" dirty="0"/>
              <a:t>项目建议书</a:t>
            </a:r>
          </a:p>
        </p:txBody>
      </p:sp>
      <p:pic>
        <p:nvPicPr>
          <p:cNvPr id="6" name="图片 5"/>
          <p:cNvPicPr>
            <a:picLocks noChangeAspect="1"/>
          </p:cNvPicPr>
          <p:nvPr/>
        </p:nvPicPr>
        <p:blipFill>
          <a:blip r:embed="rId2">
            <a:lum bright="100000"/>
          </a:blip>
          <a:stretch>
            <a:fillRect/>
          </a:stretch>
        </p:blipFill>
        <p:spPr>
          <a:xfrm>
            <a:off x="5037156" y="6093921"/>
            <a:ext cx="2117688" cy="570755"/>
          </a:xfrm>
          <a:prstGeom prst="rect">
            <a:avLst/>
          </a:prstGeom>
        </p:spPr>
      </p:pic>
    </p:spTree>
    <p:extLst>
      <p:ext uri="{BB962C8B-B14F-4D97-AF65-F5344CB8AC3E}">
        <p14:creationId xmlns:p14="http://schemas.microsoft.com/office/powerpoint/2010/main" val="48600607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solidFill>
                  <a:srgbClr val="003E81"/>
                </a:solidFill>
              </a:rPr>
              <a:t>04</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架构设计</a:t>
            </a:r>
          </a:p>
        </p:txBody>
      </p:sp>
      <p:sp>
        <p:nvSpPr>
          <p:cNvPr id="4" name="矩形 3"/>
          <p:cNvSpPr/>
          <p:nvPr/>
        </p:nvSpPr>
        <p:spPr>
          <a:xfrm flipV="1">
            <a:off x="4596344" y="2400601"/>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5" name="文本框 8"/>
          <p:cNvSpPr txBox="1"/>
          <p:nvPr/>
        </p:nvSpPr>
        <p:spPr>
          <a:xfrm>
            <a:off x="5342976" y="3062783"/>
            <a:ext cx="2517668" cy="185775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使用</a:t>
            </a:r>
            <a:r>
              <a:rPr lang="en-US" altLang="zh-CN" dirty="0">
                <a:solidFill>
                  <a:schemeClr val="tx1">
                    <a:lumMod val="75000"/>
                    <a:lumOff val="25000"/>
                  </a:schemeClr>
                </a:solidFill>
                <a:latin typeface="+mn-ea"/>
              </a:rPr>
              <a:t>Vuex</a:t>
            </a:r>
            <a:r>
              <a:rPr lang="zh-CN" altLang="en-US" dirty="0">
                <a:solidFill>
                  <a:schemeClr val="tx1">
                    <a:lumMod val="75000"/>
                    <a:lumOff val="25000"/>
                  </a:schemeClr>
                </a:solidFill>
                <a:latin typeface="+mn-ea"/>
              </a:rPr>
              <a:t>进行状态管理，将应用程序的状态存储在中央状态管理器中，实现数据的共享和同步。</a:t>
            </a:r>
          </a:p>
        </p:txBody>
      </p:sp>
      <p:sp>
        <p:nvSpPr>
          <p:cNvPr id="6" name="矩形 5"/>
          <p:cNvSpPr/>
          <p:nvPr/>
        </p:nvSpPr>
        <p:spPr>
          <a:xfrm>
            <a:off x="5408413" y="2445762"/>
            <a:ext cx="1415772" cy="525657"/>
          </a:xfrm>
          <a:prstGeom prst="rect">
            <a:avLst/>
          </a:prstGeom>
        </p:spPr>
        <p:txBody>
          <a:bodyPr wrap="none">
            <a:spAutoFit/>
          </a:bodyPr>
          <a:lstStyle/>
          <a:p>
            <a:pPr lvl="0">
              <a:lnSpc>
                <a:spcPct val="130000"/>
              </a:lnSpc>
            </a:pPr>
            <a:r>
              <a:rPr lang="zh-CN" altLang="en-US" sz="2400" b="1" dirty="0">
                <a:solidFill>
                  <a:srgbClr val="003E81"/>
                </a:solidFill>
              </a:rPr>
              <a:t>状态管理</a:t>
            </a:r>
            <a:endParaRPr lang="en-US" altLang="zh-CN" sz="2400" b="1" dirty="0">
              <a:solidFill>
                <a:srgbClr val="003E81"/>
              </a:solidFill>
            </a:endParaRPr>
          </a:p>
        </p:txBody>
      </p:sp>
      <p:sp>
        <p:nvSpPr>
          <p:cNvPr id="7" name="矩形 6"/>
          <p:cNvSpPr/>
          <p:nvPr/>
        </p:nvSpPr>
        <p:spPr>
          <a:xfrm>
            <a:off x="4535937" y="2400601"/>
            <a:ext cx="816249" cy="814582"/>
          </a:xfrm>
          <a:prstGeom prst="rect">
            <a:avLst/>
          </a:prstGeom>
        </p:spPr>
        <p:txBody>
          <a:bodyPr wrap="none">
            <a:spAutoFit/>
          </a:bodyPr>
          <a:lstStyle/>
          <a:p>
            <a:pPr lvl="0">
              <a:lnSpc>
                <a:spcPct val="130000"/>
              </a:lnSpc>
            </a:pPr>
            <a:r>
              <a:rPr lang="en-US" altLang="zh-CN" sz="4000" b="1" dirty="0">
                <a:solidFill>
                  <a:srgbClr val="003E81"/>
                </a:solidFill>
              </a:rPr>
              <a:t>02</a:t>
            </a:r>
          </a:p>
        </p:txBody>
      </p:sp>
      <p:sp>
        <p:nvSpPr>
          <p:cNvPr id="10" name="矩形 9"/>
          <p:cNvSpPr/>
          <p:nvPr/>
        </p:nvSpPr>
        <p:spPr>
          <a:xfrm flipV="1">
            <a:off x="1141748" y="2400601"/>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11" name="文本框 8"/>
          <p:cNvSpPr txBox="1"/>
          <p:nvPr/>
        </p:nvSpPr>
        <p:spPr>
          <a:xfrm>
            <a:off x="1893710" y="3062783"/>
            <a:ext cx="2517668" cy="185775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使用</a:t>
            </a:r>
            <a:r>
              <a:rPr lang="en-US" altLang="zh-CN" dirty="0">
                <a:solidFill>
                  <a:schemeClr val="tx1">
                    <a:lumMod val="75000"/>
                    <a:lumOff val="25000"/>
                  </a:schemeClr>
                </a:solidFill>
                <a:latin typeface="+mn-ea"/>
              </a:rPr>
              <a:t>Vue Router</a:t>
            </a:r>
            <a:r>
              <a:rPr lang="zh-CN" altLang="en-US" dirty="0">
                <a:solidFill>
                  <a:schemeClr val="tx1">
                    <a:lumMod val="75000"/>
                    <a:lumOff val="25000"/>
                  </a:schemeClr>
                </a:solidFill>
                <a:latin typeface="+mn-ea"/>
              </a:rPr>
              <a:t>进行前端路由的实现，将应用程序拆分成多个页面和组件，并使用路由进行导航。</a:t>
            </a:r>
          </a:p>
        </p:txBody>
      </p:sp>
      <p:sp>
        <p:nvSpPr>
          <p:cNvPr id="12" name="矩形 11"/>
          <p:cNvSpPr/>
          <p:nvPr/>
        </p:nvSpPr>
        <p:spPr>
          <a:xfrm>
            <a:off x="1953817" y="2445762"/>
            <a:ext cx="1415772" cy="525657"/>
          </a:xfrm>
          <a:prstGeom prst="rect">
            <a:avLst/>
          </a:prstGeom>
        </p:spPr>
        <p:txBody>
          <a:bodyPr wrap="none">
            <a:spAutoFit/>
          </a:bodyPr>
          <a:lstStyle/>
          <a:p>
            <a:pPr lvl="0">
              <a:lnSpc>
                <a:spcPct val="130000"/>
              </a:lnSpc>
            </a:pPr>
            <a:r>
              <a:rPr lang="zh-CN" altLang="en-US" sz="2400" b="1" dirty="0">
                <a:solidFill>
                  <a:srgbClr val="003E81"/>
                </a:solidFill>
              </a:rPr>
              <a:t>前端路由</a:t>
            </a:r>
            <a:endParaRPr lang="en-US" altLang="zh-CN" sz="2400" b="1" dirty="0">
              <a:solidFill>
                <a:srgbClr val="003E81"/>
              </a:solidFill>
            </a:endParaRPr>
          </a:p>
        </p:txBody>
      </p:sp>
      <p:sp>
        <p:nvSpPr>
          <p:cNvPr id="13" name="矩形 12"/>
          <p:cNvSpPr/>
          <p:nvPr/>
        </p:nvSpPr>
        <p:spPr>
          <a:xfrm>
            <a:off x="1081341" y="2400601"/>
            <a:ext cx="816249" cy="814582"/>
          </a:xfrm>
          <a:prstGeom prst="rect">
            <a:avLst/>
          </a:prstGeom>
        </p:spPr>
        <p:txBody>
          <a:bodyPr wrap="none">
            <a:spAutoFit/>
          </a:bodyPr>
          <a:lstStyle/>
          <a:p>
            <a:pPr lvl="0">
              <a:lnSpc>
                <a:spcPct val="130000"/>
              </a:lnSpc>
            </a:pPr>
            <a:r>
              <a:rPr lang="en-US" altLang="zh-CN" sz="4000" b="1" dirty="0">
                <a:solidFill>
                  <a:srgbClr val="003E81"/>
                </a:solidFill>
              </a:rPr>
              <a:t>01</a:t>
            </a:r>
          </a:p>
        </p:txBody>
      </p:sp>
      <p:sp>
        <p:nvSpPr>
          <p:cNvPr id="15" name="矩形 14"/>
          <p:cNvSpPr/>
          <p:nvPr/>
        </p:nvSpPr>
        <p:spPr>
          <a:xfrm flipV="1">
            <a:off x="8050940" y="2400601"/>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16" name="文本框 8"/>
          <p:cNvSpPr txBox="1"/>
          <p:nvPr/>
        </p:nvSpPr>
        <p:spPr>
          <a:xfrm>
            <a:off x="8778438" y="3062783"/>
            <a:ext cx="2517668" cy="25779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将应用程序拆分成多个组件，实现组件的复用和封装。可以使用</a:t>
            </a:r>
            <a:r>
              <a:rPr lang="en-US" altLang="zh-CN" dirty="0">
                <a:solidFill>
                  <a:schemeClr val="tx1">
                    <a:lumMod val="75000"/>
                    <a:lumOff val="25000"/>
                  </a:schemeClr>
                </a:solidFill>
                <a:latin typeface="+mn-ea"/>
              </a:rPr>
              <a:t>Vue 3</a:t>
            </a:r>
            <a:r>
              <a:rPr lang="zh-CN" altLang="en-US" dirty="0">
                <a:solidFill>
                  <a:schemeClr val="tx1">
                    <a:lumMod val="75000"/>
                    <a:lumOff val="25000"/>
                  </a:schemeClr>
                </a:solidFill>
                <a:latin typeface="+mn-ea"/>
              </a:rPr>
              <a:t>的组合式</a:t>
            </a:r>
            <a:r>
              <a:rPr lang="en-US" altLang="zh-CN" dirty="0">
                <a:solidFill>
                  <a:schemeClr val="tx1">
                    <a:lumMod val="75000"/>
                    <a:lumOff val="25000"/>
                  </a:schemeClr>
                </a:solidFill>
                <a:latin typeface="+mn-ea"/>
              </a:rPr>
              <a:t>API</a:t>
            </a:r>
            <a:r>
              <a:rPr lang="zh-CN" altLang="en-US" dirty="0">
                <a:solidFill>
                  <a:schemeClr val="tx1">
                    <a:lumMod val="75000"/>
                    <a:lumOff val="25000"/>
                  </a:schemeClr>
                </a:solidFill>
                <a:latin typeface="+mn-ea"/>
              </a:rPr>
              <a:t>来编写组件，并使用</a:t>
            </a:r>
            <a:r>
              <a:rPr lang="en-US" altLang="zh-CN" dirty="0">
                <a:solidFill>
                  <a:schemeClr val="tx1">
                    <a:lumMod val="75000"/>
                    <a:lumOff val="25000"/>
                  </a:schemeClr>
                </a:solidFill>
                <a:latin typeface="+mn-ea"/>
              </a:rPr>
              <a:t>Props</a:t>
            </a:r>
            <a:r>
              <a:rPr lang="zh-CN" altLang="en-US" dirty="0">
                <a:solidFill>
                  <a:schemeClr val="tx1">
                    <a:lumMod val="75000"/>
                    <a:lumOff val="25000"/>
                  </a:schemeClr>
                </a:solidFill>
                <a:latin typeface="+mn-ea"/>
              </a:rPr>
              <a:t>和</a:t>
            </a:r>
            <a:r>
              <a:rPr lang="en-US" altLang="zh-CN" dirty="0">
                <a:solidFill>
                  <a:schemeClr val="tx1">
                    <a:lumMod val="75000"/>
                    <a:lumOff val="25000"/>
                  </a:schemeClr>
                </a:solidFill>
                <a:latin typeface="+mn-ea"/>
              </a:rPr>
              <a:t>Events</a:t>
            </a:r>
            <a:r>
              <a:rPr lang="zh-CN" altLang="en-US" dirty="0">
                <a:solidFill>
                  <a:schemeClr val="tx1">
                    <a:lumMod val="75000"/>
                    <a:lumOff val="25000"/>
                  </a:schemeClr>
                </a:solidFill>
                <a:latin typeface="+mn-ea"/>
              </a:rPr>
              <a:t>进行组件之间的通信。</a:t>
            </a:r>
          </a:p>
        </p:txBody>
      </p:sp>
      <p:sp>
        <p:nvSpPr>
          <p:cNvPr id="17" name="矩形 16"/>
          <p:cNvSpPr/>
          <p:nvPr/>
        </p:nvSpPr>
        <p:spPr>
          <a:xfrm>
            <a:off x="8863009" y="2445762"/>
            <a:ext cx="1723549" cy="525657"/>
          </a:xfrm>
          <a:prstGeom prst="rect">
            <a:avLst/>
          </a:prstGeom>
        </p:spPr>
        <p:txBody>
          <a:bodyPr wrap="none">
            <a:spAutoFit/>
          </a:bodyPr>
          <a:lstStyle/>
          <a:p>
            <a:pPr lvl="0">
              <a:lnSpc>
                <a:spcPct val="130000"/>
              </a:lnSpc>
            </a:pPr>
            <a:r>
              <a:rPr lang="zh-CN" altLang="en-US" sz="2400" b="1" dirty="0">
                <a:solidFill>
                  <a:srgbClr val="003E81"/>
                </a:solidFill>
              </a:rPr>
              <a:t>组件化开发</a:t>
            </a:r>
            <a:endParaRPr lang="en-US" altLang="zh-CN" sz="2800" b="1" dirty="0">
              <a:solidFill>
                <a:srgbClr val="003E81"/>
              </a:solidFill>
            </a:endParaRPr>
          </a:p>
        </p:txBody>
      </p:sp>
      <p:sp>
        <p:nvSpPr>
          <p:cNvPr id="18" name="矩形 17"/>
          <p:cNvSpPr/>
          <p:nvPr/>
        </p:nvSpPr>
        <p:spPr>
          <a:xfrm>
            <a:off x="7990533" y="2400601"/>
            <a:ext cx="816249" cy="814582"/>
          </a:xfrm>
          <a:prstGeom prst="rect">
            <a:avLst/>
          </a:prstGeom>
        </p:spPr>
        <p:txBody>
          <a:bodyPr wrap="none">
            <a:spAutoFit/>
          </a:bodyPr>
          <a:lstStyle/>
          <a:p>
            <a:pPr lvl="0">
              <a:lnSpc>
                <a:spcPct val="130000"/>
              </a:lnSpc>
            </a:pPr>
            <a:r>
              <a:rPr lang="en-US" altLang="zh-CN" sz="4000" b="1" dirty="0">
                <a:solidFill>
                  <a:srgbClr val="003E81"/>
                </a:solidFill>
              </a:rPr>
              <a:t>03</a:t>
            </a:r>
          </a:p>
        </p:txBody>
      </p:sp>
    </p:spTree>
    <p:extLst>
      <p:ext uri="{BB962C8B-B14F-4D97-AF65-F5344CB8AC3E}">
        <p14:creationId xmlns:p14="http://schemas.microsoft.com/office/powerpoint/2010/main" val="2358105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solidFill>
                  <a:srgbClr val="003E81"/>
                </a:solidFill>
              </a:rPr>
              <a:t>04</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架构设计</a:t>
            </a:r>
          </a:p>
        </p:txBody>
      </p:sp>
      <p:sp>
        <p:nvSpPr>
          <p:cNvPr id="4" name="矩形 3"/>
          <p:cNvSpPr/>
          <p:nvPr/>
        </p:nvSpPr>
        <p:spPr>
          <a:xfrm flipV="1">
            <a:off x="4599009" y="2400601"/>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5" name="文本框 8"/>
          <p:cNvSpPr txBox="1"/>
          <p:nvPr/>
        </p:nvSpPr>
        <p:spPr>
          <a:xfrm>
            <a:off x="5345641" y="3062783"/>
            <a:ext cx="2517668" cy="14976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使用</a:t>
            </a:r>
            <a:r>
              <a:rPr lang="en-US" altLang="zh-CN" dirty="0">
                <a:solidFill>
                  <a:schemeClr val="tx1">
                    <a:lumMod val="75000"/>
                    <a:lumOff val="25000"/>
                  </a:schemeClr>
                </a:solidFill>
                <a:latin typeface="+mn-ea"/>
              </a:rPr>
              <a:t>Element</a:t>
            </a:r>
            <a:r>
              <a:rPr lang="zh-CN" altLang="en-US" dirty="0">
                <a:solidFill>
                  <a:schemeClr val="tx1">
                    <a:lumMod val="75000"/>
                    <a:lumOff val="25000"/>
                  </a:schemeClr>
                </a:solidFill>
                <a:latin typeface="+mn-ea"/>
              </a:rPr>
              <a:t>、</a:t>
            </a:r>
            <a:r>
              <a:rPr lang="en-US" altLang="zh-CN" dirty="0">
                <a:solidFill>
                  <a:schemeClr val="tx1">
                    <a:lumMod val="75000"/>
                    <a:lumOff val="25000"/>
                  </a:schemeClr>
                </a:solidFill>
                <a:latin typeface="+mn-ea"/>
              </a:rPr>
              <a:t>Ant Design</a:t>
            </a:r>
            <a:r>
              <a:rPr lang="zh-CN" altLang="en-US" dirty="0">
                <a:solidFill>
                  <a:schemeClr val="tx1">
                    <a:lumMod val="75000"/>
                    <a:lumOff val="25000"/>
                  </a:schemeClr>
                </a:solidFill>
                <a:latin typeface="+mn-ea"/>
              </a:rPr>
              <a:t>等</a:t>
            </a:r>
            <a:r>
              <a:rPr lang="en-US" altLang="zh-CN" dirty="0">
                <a:solidFill>
                  <a:schemeClr val="tx1">
                    <a:lumMod val="75000"/>
                    <a:lumOff val="25000"/>
                  </a:schemeClr>
                </a:solidFill>
                <a:latin typeface="+mn-ea"/>
              </a:rPr>
              <a:t>UI</a:t>
            </a:r>
            <a:r>
              <a:rPr lang="zh-CN" altLang="en-US" dirty="0">
                <a:solidFill>
                  <a:schemeClr val="tx1">
                    <a:lumMod val="75000"/>
                    <a:lumOff val="25000"/>
                  </a:schemeClr>
                </a:solidFill>
                <a:latin typeface="+mn-ea"/>
              </a:rPr>
              <a:t>组件库来实现</a:t>
            </a:r>
            <a:r>
              <a:rPr lang="en-US" altLang="zh-CN" dirty="0">
                <a:solidFill>
                  <a:schemeClr val="tx1">
                    <a:lumMod val="75000"/>
                    <a:lumOff val="25000"/>
                  </a:schemeClr>
                </a:solidFill>
                <a:latin typeface="+mn-ea"/>
              </a:rPr>
              <a:t>UI</a:t>
            </a:r>
            <a:r>
              <a:rPr lang="zh-CN" altLang="en-US" dirty="0">
                <a:solidFill>
                  <a:schemeClr val="tx1">
                    <a:lumMod val="75000"/>
                    <a:lumOff val="25000"/>
                  </a:schemeClr>
                </a:solidFill>
                <a:latin typeface="+mn-ea"/>
              </a:rPr>
              <a:t>设计，提供丰富的</a:t>
            </a:r>
            <a:r>
              <a:rPr lang="en-US" altLang="zh-CN" dirty="0">
                <a:solidFill>
                  <a:schemeClr val="tx1">
                    <a:lumMod val="75000"/>
                    <a:lumOff val="25000"/>
                  </a:schemeClr>
                </a:solidFill>
                <a:latin typeface="+mn-ea"/>
              </a:rPr>
              <a:t>UI</a:t>
            </a:r>
            <a:r>
              <a:rPr lang="zh-CN" altLang="en-US" dirty="0">
                <a:solidFill>
                  <a:schemeClr val="tx1">
                    <a:lumMod val="75000"/>
                    <a:lumOff val="25000"/>
                  </a:schemeClr>
                </a:solidFill>
                <a:latin typeface="+mn-ea"/>
              </a:rPr>
              <a:t>组件和样式。</a:t>
            </a:r>
          </a:p>
        </p:txBody>
      </p:sp>
      <p:sp>
        <p:nvSpPr>
          <p:cNvPr id="6" name="矩形 5"/>
          <p:cNvSpPr/>
          <p:nvPr/>
        </p:nvSpPr>
        <p:spPr>
          <a:xfrm>
            <a:off x="5411078" y="2445762"/>
            <a:ext cx="1449436" cy="525657"/>
          </a:xfrm>
          <a:prstGeom prst="rect">
            <a:avLst/>
          </a:prstGeom>
        </p:spPr>
        <p:txBody>
          <a:bodyPr wrap="none">
            <a:spAutoFit/>
          </a:bodyPr>
          <a:lstStyle/>
          <a:p>
            <a:pPr lvl="0">
              <a:lnSpc>
                <a:spcPct val="130000"/>
              </a:lnSpc>
            </a:pPr>
            <a:r>
              <a:rPr lang="en-US" altLang="zh-CN" sz="2400" b="1" dirty="0">
                <a:solidFill>
                  <a:srgbClr val="003E81"/>
                </a:solidFill>
              </a:rPr>
              <a:t>UI</a:t>
            </a:r>
            <a:r>
              <a:rPr lang="zh-CN" altLang="en-US" sz="2400" b="1" dirty="0">
                <a:solidFill>
                  <a:srgbClr val="003E81"/>
                </a:solidFill>
              </a:rPr>
              <a:t>组件库</a:t>
            </a:r>
            <a:endParaRPr lang="en-US" altLang="zh-CN" sz="2400" b="1" dirty="0">
              <a:solidFill>
                <a:srgbClr val="003E81"/>
              </a:solidFill>
            </a:endParaRPr>
          </a:p>
        </p:txBody>
      </p:sp>
      <p:sp>
        <p:nvSpPr>
          <p:cNvPr id="7" name="矩形 6"/>
          <p:cNvSpPr/>
          <p:nvPr/>
        </p:nvSpPr>
        <p:spPr>
          <a:xfrm>
            <a:off x="4538602" y="2400601"/>
            <a:ext cx="816249" cy="814582"/>
          </a:xfrm>
          <a:prstGeom prst="rect">
            <a:avLst/>
          </a:prstGeom>
        </p:spPr>
        <p:txBody>
          <a:bodyPr wrap="none">
            <a:spAutoFit/>
          </a:bodyPr>
          <a:lstStyle/>
          <a:p>
            <a:pPr lvl="0">
              <a:lnSpc>
                <a:spcPct val="130000"/>
              </a:lnSpc>
            </a:pPr>
            <a:r>
              <a:rPr lang="en-US" altLang="zh-CN" sz="4000" b="1" dirty="0">
                <a:solidFill>
                  <a:srgbClr val="003E81"/>
                </a:solidFill>
              </a:rPr>
              <a:t>05</a:t>
            </a:r>
          </a:p>
        </p:txBody>
      </p:sp>
      <p:sp>
        <p:nvSpPr>
          <p:cNvPr id="10" name="矩形 9"/>
          <p:cNvSpPr/>
          <p:nvPr/>
        </p:nvSpPr>
        <p:spPr>
          <a:xfrm flipV="1">
            <a:off x="1141748" y="2400601"/>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11" name="文本框 8"/>
          <p:cNvSpPr txBox="1"/>
          <p:nvPr/>
        </p:nvSpPr>
        <p:spPr>
          <a:xfrm>
            <a:off x="1893710" y="3062783"/>
            <a:ext cx="2517668" cy="189282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使用</a:t>
            </a:r>
            <a:r>
              <a:rPr lang="en-US" altLang="zh-CN" dirty="0" err="1" smtClean="0">
                <a:solidFill>
                  <a:schemeClr val="tx1">
                    <a:lumMod val="75000"/>
                    <a:lumOff val="25000"/>
                  </a:schemeClr>
                </a:solidFill>
                <a:latin typeface="+mn-ea"/>
              </a:rPr>
              <a:t>Axios</a:t>
            </a:r>
            <a:r>
              <a:rPr lang="zh-CN" altLang="en-US" dirty="0" smtClean="0">
                <a:solidFill>
                  <a:schemeClr val="tx1">
                    <a:lumMod val="75000"/>
                    <a:lumOff val="25000"/>
                  </a:schemeClr>
                </a:solidFill>
                <a:latin typeface="+mn-ea"/>
              </a:rPr>
              <a:t>与</a:t>
            </a:r>
            <a:r>
              <a:rPr lang="zh-CN" altLang="en-US" dirty="0">
                <a:solidFill>
                  <a:schemeClr val="tx1">
                    <a:lumMod val="75000"/>
                    <a:lumOff val="25000"/>
                  </a:schemeClr>
                </a:solidFill>
                <a:latin typeface="+mn-ea"/>
              </a:rPr>
              <a:t>后端</a:t>
            </a:r>
            <a:r>
              <a:rPr lang="en-US" altLang="zh-CN" dirty="0">
                <a:solidFill>
                  <a:schemeClr val="tx1">
                    <a:lumMod val="75000"/>
                    <a:lumOff val="25000"/>
                  </a:schemeClr>
                </a:solidFill>
                <a:latin typeface="+mn-ea"/>
              </a:rPr>
              <a:t>API</a:t>
            </a:r>
            <a:r>
              <a:rPr lang="zh-CN" altLang="en-US" dirty="0">
                <a:solidFill>
                  <a:schemeClr val="tx1">
                    <a:lumMod val="75000"/>
                    <a:lumOff val="25000"/>
                  </a:schemeClr>
                </a:solidFill>
                <a:latin typeface="+mn-ea"/>
              </a:rPr>
              <a:t>进行异步数据交互。可以将</a:t>
            </a:r>
            <a:r>
              <a:rPr lang="en-US" altLang="zh-CN" dirty="0">
                <a:solidFill>
                  <a:schemeClr val="tx1">
                    <a:lumMod val="75000"/>
                    <a:lumOff val="25000"/>
                  </a:schemeClr>
                </a:solidFill>
                <a:latin typeface="+mn-ea"/>
              </a:rPr>
              <a:t>API</a:t>
            </a:r>
            <a:r>
              <a:rPr lang="zh-CN" altLang="en-US" dirty="0">
                <a:solidFill>
                  <a:schemeClr val="tx1">
                    <a:lumMod val="75000"/>
                    <a:lumOff val="25000"/>
                  </a:schemeClr>
                </a:solidFill>
                <a:latin typeface="+mn-ea"/>
              </a:rPr>
              <a:t>请求封装成服务，通过依赖注入的方式在组件中使用。</a:t>
            </a:r>
          </a:p>
        </p:txBody>
      </p:sp>
      <p:sp>
        <p:nvSpPr>
          <p:cNvPr id="12" name="矩形 11"/>
          <p:cNvSpPr/>
          <p:nvPr/>
        </p:nvSpPr>
        <p:spPr>
          <a:xfrm>
            <a:off x="1953817" y="2445762"/>
            <a:ext cx="2031325" cy="525657"/>
          </a:xfrm>
          <a:prstGeom prst="rect">
            <a:avLst/>
          </a:prstGeom>
        </p:spPr>
        <p:txBody>
          <a:bodyPr wrap="none">
            <a:spAutoFit/>
          </a:bodyPr>
          <a:lstStyle/>
          <a:p>
            <a:pPr lvl="0">
              <a:lnSpc>
                <a:spcPct val="130000"/>
              </a:lnSpc>
            </a:pPr>
            <a:r>
              <a:rPr lang="zh-CN" altLang="en-US" sz="2400" b="1" dirty="0">
                <a:solidFill>
                  <a:srgbClr val="003E81"/>
                </a:solidFill>
              </a:rPr>
              <a:t>异步数据交互</a:t>
            </a:r>
            <a:endParaRPr lang="en-US" altLang="zh-CN" sz="2400" b="1" dirty="0">
              <a:solidFill>
                <a:srgbClr val="003E81"/>
              </a:solidFill>
            </a:endParaRPr>
          </a:p>
        </p:txBody>
      </p:sp>
      <p:sp>
        <p:nvSpPr>
          <p:cNvPr id="13" name="矩形 12"/>
          <p:cNvSpPr/>
          <p:nvPr/>
        </p:nvSpPr>
        <p:spPr>
          <a:xfrm>
            <a:off x="1081341" y="2400601"/>
            <a:ext cx="816249" cy="814582"/>
          </a:xfrm>
          <a:prstGeom prst="rect">
            <a:avLst/>
          </a:prstGeom>
        </p:spPr>
        <p:txBody>
          <a:bodyPr wrap="none">
            <a:spAutoFit/>
          </a:bodyPr>
          <a:lstStyle/>
          <a:p>
            <a:pPr lvl="0">
              <a:lnSpc>
                <a:spcPct val="130000"/>
              </a:lnSpc>
            </a:pPr>
            <a:r>
              <a:rPr lang="en-US" altLang="zh-CN" sz="4000" b="1" dirty="0">
                <a:solidFill>
                  <a:srgbClr val="003E81"/>
                </a:solidFill>
              </a:rPr>
              <a:t>04</a:t>
            </a:r>
          </a:p>
        </p:txBody>
      </p:sp>
      <p:sp>
        <p:nvSpPr>
          <p:cNvPr id="15" name="矩形 14"/>
          <p:cNvSpPr/>
          <p:nvPr/>
        </p:nvSpPr>
        <p:spPr>
          <a:xfrm flipV="1">
            <a:off x="8050940" y="2400601"/>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16" name="文本框 8"/>
          <p:cNvSpPr txBox="1"/>
          <p:nvPr/>
        </p:nvSpPr>
        <p:spPr>
          <a:xfrm>
            <a:off x="8778438" y="3062783"/>
            <a:ext cx="2517668" cy="11726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smtClean="0">
                <a:solidFill>
                  <a:schemeClr val="tx1">
                    <a:lumMod val="75000"/>
                    <a:lumOff val="25000"/>
                  </a:schemeClr>
                </a:solidFill>
                <a:latin typeface="+mn-ea"/>
              </a:rPr>
              <a:t>使用</a:t>
            </a:r>
            <a:r>
              <a:rPr lang="en-US" altLang="zh-CN" dirty="0" err="1" smtClean="0">
                <a:solidFill>
                  <a:schemeClr val="tx1">
                    <a:lumMod val="75000"/>
                    <a:lumOff val="25000"/>
                  </a:schemeClr>
                </a:solidFill>
                <a:latin typeface="+mn-ea"/>
              </a:rPr>
              <a:t>vite</a:t>
            </a:r>
            <a:r>
              <a:rPr lang="zh-CN" altLang="en-US" dirty="0" smtClean="0">
                <a:solidFill>
                  <a:schemeClr val="tx1">
                    <a:lumMod val="75000"/>
                    <a:lumOff val="25000"/>
                  </a:schemeClr>
                </a:solidFill>
                <a:latin typeface="+mn-ea"/>
              </a:rPr>
              <a:t>等</a:t>
            </a:r>
            <a:r>
              <a:rPr lang="zh-CN" altLang="en-US" dirty="0">
                <a:solidFill>
                  <a:schemeClr val="tx1">
                    <a:lumMod val="75000"/>
                    <a:lumOff val="25000"/>
                  </a:schemeClr>
                </a:solidFill>
                <a:latin typeface="+mn-ea"/>
              </a:rPr>
              <a:t>构建工具进行项目的构建和打包，实现代码的压缩和优化。</a:t>
            </a:r>
          </a:p>
        </p:txBody>
      </p:sp>
      <p:sp>
        <p:nvSpPr>
          <p:cNvPr id="17" name="矩形 16"/>
          <p:cNvSpPr/>
          <p:nvPr/>
        </p:nvSpPr>
        <p:spPr>
          <a:xfrm>
            <a:off x="8863009" y="2445762"/>
            <a:ext cx="1415772" cy="525657"/>
          </a:xfrm>
          <a:prstGeom prst="rect">
            <a:avLst/>
          </a:prstGeom>
        </p:spPr>
        <p:txBody>
          <a:bodyPr wrap="none">
            <a:spAutoFit/>
          </a:bodyPr>
          <a:lstStyle/>
          <a:p>
            <a:pPr lvl="0">
              <a:lnSpc>
                <a:spcPct val="130000"/>
              </a:lnSpc>
            </a:pPr>
            <a:r>
              <a:rPr lang="zh-CN" altLang="en-US" sz="2400" b="1" dirty="0">
                <a:solidFill>
                  <a:srgbClr val="003E81"/>
                </a:solidFill>
              </a:rPr>
              <a:t>构件工具</a:t>
            </a:r>
            <a:endParaRPr lang="en-US" altLang="zh-CN" sz="2800" b="1" dirty="0">
              <a:solidFill>
                <a:srgbClr val="003E81"/>
              </a:solidFill>
            </a:endParaRPr>
          </a:p>
        </p:txBody>
      </p:sp>
      <p:sp>
        <p:nvSpPr>
          <p:cNvPr id="18" name="矩形 17"/>
          <p:cNvSpPr/>
          <p:nvPr/>
        </p:nvSpPr>
        <p:spPr>
          <a:xfrm>
            <a:off x="7990533" y="2400601"/>
            <a:ext cx="816249" cy="814582"/>
          </a:xfrm>
          <a:prstGeom prst="rect">
            <a:avLst/>
          </a:prstGeom>
        </p:spPr>
        <p:txBody>
          <a:bodyPr wrap="none">
            <a:spAutoFit/>
          </a:bodyPr>
          <a:lstStyle/>
          <a:p>
            <a:pPr lvl="0">
              <a:lnSpc>
                <a:spcPct val="130000"/>
              </a:lnSpc>
            </a:pPr>
            <a:r>
              <a:rPr lang="en-US" altLang="zh-CN" sz="4000" b="1" dirty="0">
                <a:solidFill>
                  <a:srgbClr val="003E81"/>
                </a:solidFill>
              </a:rPr>
              <a:t>06</a:t>
            </a:r>
          </a:p>
        </p:txBody>
      </p:sp>
    </p:spTree>
    <p:extLst>
      <p:ext uri="{BB962C8B-B14F-4D97-AF65-F5344CB8AC3E}">
        <p14:creationId xmlns:p14="http://schemas.microsoft.com/office/powerpoint/2010/main" val="2579286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solidFill>
                  <a:srgbClr val="003E81"/>
                </a:solidFill>
              </a:rPr>
              <a:t>04</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架构设计</a:t>
            </a:r>
          </a:p>
        </p:txBody>
      </p:sp>
      <p:sp>
        <p:nvSpPr>
          <p:cNvPr id="4" name="矩形 3"/>
          <p:cNvSpPr/>
          <p:nvPr/>
        </p:nvSpPr>
        <p:spPr>
          <a:xfrm flipV="1">
            <a:off x="6269039" y="2400601"/>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5" name="文本框 8"/>
          <p:cNvSpPr txBox="1"/>
          <p:nvPr/>
        </p:nvSpPr>
        <p:spPr>
          <a:xfrm>
            <a:off x="7015670" y="3062783"/>
            <a:ext cx="3223705" cy="14976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使用</a:t>
            </a:r>
            <a:r>
              <a:rPr lang="en-US" altLang="zh-CN" dirty="0">
                <a:solidFill>
                  <a:schemeClr val="tx1">
                    <a:lumMod val="75000"/>
                    <a:lumOff val="25000"/>
                  </a:schemeClr>
                </a:solidFill>
                <a:latin typeface="+mn-ea"/>
              </a:rPr>
              <a:t>Docker</a:t>
            </a:r>
            <a:r>
              <a:rPr lang="zh-CN" altLang="en-US" dirty="0">
                <a:solidFill>
                  <a:schemeClr val="tx1">
                    <a:lumMod val="75000"/>
                    <a:lumOff val="25000"/>
                  </a:schemeClr>
                </a:solidFill>
                <a:latin typeface="+mn-ea"/>
              </a:rPr>
              <a:t>、</a:t>
            </a:r>
            <a:r>
              <a:rPr lang="en-US" altLang="zh-CN" dirty="0">
                <a:solidFill>
                  <a:schemeClr val="tx1">
                    <a:lumMod val="75000"/>
                    <a:lumOff val="25000"/>
                  </a:schemeClr>
                </a:solidFill>
                <a:latin typeface="+mn-ea"/>
              </a:rPr>
              <a:t>Kubernetes</a:t>
            </a:r>
            <a:r>
              <a:rPr lang="zh-CN" altLang="en-US" dirty="0">
                <a:solidFill>
                  <a:schemeClr val="tx1">
                    <a:lumMod val="75000"/>
                    <a:lumOff val="25000"/>
                  </a:schemeClr>
                </a:solidFill>
                <a:latin typeface="+mn-ea"/>
              </a:rPr>
              <a:t>等容器化技术进行应用程序的部署和管理，实现应用程序的高可用和自动化运维。</a:t>
            </a:r>
          </a:p>
        </p:txBody>
      </p:sp>
      <p:sp>
        <p:nvSpPr>
          <p:cNvPr id="6" name="矩形 5"/>
          <p:cNvSpPr/>
          <p:nvPr/>
        </p:nvSpPr>
        <p:spPr>
          <a:xfrm>
            <a:off x="7081108" y="2445762"/>
            <a:ext cx="800219" cy="525657"/>
          </a:xfrm>
          <a:prstGeom prst="rect">
            <a:avLst/>
          </a:prstGeom>
        </p:spPr>
        <p:txBody>
          <a:bodyPr wrap="none">
            <a:spAutoFit/>
          </a:bodyPr>
          <a:lstStyle/>
          <a:p>
            <a:pPr lvl="0">
              <a:lnSpc>
                <a:spcPct val="130000"/>
              </a:lnSpc>
            </a:pPr>
            <a:r>
              <a:rPr lang="zh-CN" altLang="en-US" sz="2400" b="1" dirty="0">
                <a:solidFill>
                  <a:srgbClr val="003E81"/>
                </a:solidFill>
              </a:rPr>
              <a:t>部署</a:t>
            </a:r>
            <a:endParaRPr lang="en-US" altLang="zh-CN" sz="2400" b="1" dirty="0">
              <a:solidFill>
                <a:srgbClr val="003E81"/>
              </a:solidFill>
            </a:endParaRPr>
          </a:p>
        </p:txBody>
      </p:sp>
      <p:sp>
        <p:nvSpPr>
          <p:cNvPr id="7" name="矩形 6"/>
          <p:cNvSpPr/>
          <p:nvPr/>
        </p:nvSpPr>
        <p:spPr>
          <a:xfrm>
            <a:off x="6208632" y="2400601"/>
            <a:ext cx="816249" cy="814582"/>
          </a:xfrm>
          <a:prstGeom prst="rect">
            <a:avLst/>
          </a:prstGeom>
        </p:spPr>
        <p:txBody>
          <a:bodyPr wrap="none">
            <a:spAutoFit/>
          </a:bodyPr>
          <a:lstStyle/>
          <a:p>
            <a:pPr lvl="0">
              <a:lnSpc>
                <a:spcPct val="130000"/>
              </a:lnSpc>
            </a:pPr>
            <a:r>
              <a:rPr lang="en-US" altLang="zh-CN" sz="4000" b="1" dirty="0">
                <a:solidFill>
                  <a:srgbClr val="003E81"/>
                </a:solidFill>
              </a:rPr>
              <a:t>08</a:t>
            </a:r>
          </a:p>
        </p:txBody>
      </p:sp>
      <p:sp>
        <p:nvSpPr>
          <p:cNvPr id="10" name="矩形 9"/>
          <p:cNvSpPr/>
          <p:nvPr/>
        </p:nvSpPr>
        <p:spPr>
          <a:xfrm flipV="1">
            <a:off x="1865648" y="2400601"/>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11" name="文本框 8"/>
          <p:cNvSpPr txBox="1"/>
          <p:nvPr/>
        </p:nvSpPr>
        <p:spPr>
          <a:xfrm>
            <a:off x="2617609" y="3062783"/>
            <a:ext cx="3223705" cy="14976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使用</a:t>
            </a:r>
            <a:r>
              <a:rPr lang="en-US" altLang="zh-CN" dirty="0">
                <a:solidFill>
                  <a:schemeClr val="tx1">
                    <a:lumMod val="75000"/>
                    <a:lumOff val="25000"/>
                  </a:schemeClr>
                </a:solidFill>
                <a:latin typeface="+mn-ea"/>
              </a:rPr>
              <a:t>Jest</a:t>
            </a:r>
            <a:r>
              <a:rPr lang="zh-CN" altLang="en-US" dirty="0">
                <a:solidFill>
                  <a:schemeClr val="tx1">
                    <a:lumMod val="75000"/>
                    <a:lumOff val="25000"/>
                  </a:schemeClr>
                </a:solidFill>
                <a:latin typeface="+mn-ea"/>
              </a:rPr>
              <a:t>、</a:t>
            </a:r>
            <a:r>
              <a:rPr lang="en-US" altLang="zh-CN" dirty="0">
                <a:solidFill>
                  <a:schemeClr val="tx1">
                    <a:lumMod val="75000"/>
                    <a:lumOff val="25000"/>
                  </a:schemeClr>
                </a:solidFill>
                <a:latin typeface="+mn-ea"/>
              </a:rPr>
              <a:t>Vue Test Utils</a:t>
            </a:r>
            <a:r>
              <a:rPr lang="zh-CN" altLang="en-US" dirty="0">
                <a:solidFill>
                  <a:schemeClr val="tx1">
                    <a:lumMod val="75000"/>
                    <a:lumOff val="25000"/>
                  </a:schemeClr>
                </a:solidFill>
                <a:latin typeface="+mn-ea"/>
              </a:rPr>
              <a:t>等测试工具进行单元测试和集成测试，保证应用程序的质量和稳定性。</a:t>
            </a:r>
          </a:p>
        </p:txBody>
      </p:sp>
      <p:sp>
        <p:nvSpPr>
          <p:cNvPr id="12" name="矩形 11"/>
          <p:cNvSpPr/>
          <p:nvPr/>
        </p:nvSpPr>
        <p:spPr>
          <a:xfrm>
            <a:off x="2677717" y="2445762"/>
            <a:ext cx="800219" cy="525657"/>
          </a:xfrm>
          <a:prstGeom prst="rect">
            <a:avLst/>
          </a:prstGeom>
        </p:spPr>
        <p:txBody>
          <a:bodyPr wrap="none">
            <a:spAutoFit/>
          </a:bodyPr>
          <a:lstStyle/>
          <a:p>
            <a:pPr lvl="0">
              <a:lnSpc>
                <a:spcPct val="130000"/>
              </a:lnSpc>
            </a:pPr>
            <a:r>
              <a:rPr lang="zh-CN" altLang="en-US" sz="2400" b="1" dirty="0">
                <a:solidFill>
                  <a:srgbClr val="003E81"/>
                </a:solidFill>
              </a:rPr>
              <a:t>测试</a:t>
            </a:r>
            <a:endParaRPr lang="en-US" altLang="zh-CN" sz="2400" b="1" dirty="0">
              <a:solidFill>
                <a:srgbClr val="003E81"/>
              </a:solidFill>
            </a:endParaRPr>
          </a:p>
        </p:txBody>
      </p:sp>
      <p:sp>
        <p:nvSpPr>
          <p:cNvPr id="13" name="矩形 12"/>
          <p:cNvSpPr/>
          <p:nvPr/>
        </p:nvSpPr>
        <p:spPr>
          <a:xfrm>
            <a:off x="1805241" y="2400601"/>
            <a:ext cx="816249" cy="814582"/>
          </a:xfrm>
          <a:prstGeom prst="rect">
            <a:avLst/>
          </a:prstGeom>
        </p:spPr>
        <p:txBody>
          <a:bodyPr wrap="none">
            <a:spAutoFit/>
          </a:bodyPr>
          <a:lstStyle/>
          <a:p>
            <a:pPr lvl="0">
              <a:lnSpc>
                <a:spcPct val="130000"/>
              </a:lnSpc>
            </a:pPr>
            <a:r>
              <a:rPr lang="en-US" altLang="zh-CN" sz="4000" b="1" dirty="0">
                <a:solidFill>
                  <a:srgbClr val="003E81"/>
                </a:solidFill>
              </a:rPr>
              <a:t>07</a:t>
            </a:r>
          </a:p>
        </p:txBody>
      </p:sp>
    </p:spTree>
    <p:extLst>
      <p:ext uri="{BB962C8B-B14F-4D97-AF65-F5344CB8AC3E}">
        <p14:creationId xmlns:p14="http://schemas.microsoft.com/office/powerpoint/2010/main" val="1657011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05</a:t>
            </a:r>
            <a:endParaRPr kumimoji="1" lang="zh-CN" altLang="en-US" dirty="0"/>
          </a:p>
        </p:txBody>
      </p:sp>
      <p:sp>
        <p:nvSpPr>
          <p:cNvPr id="3" name="文本占位符 2"/>
          <p:cNvSpPr>
            <a:spLocks noGrp="1"/>
          </p:cNvSpPr>
          <p:nvPr>
            <p:ph type="body" sz="quarter" idx="16"/>
          </p:nvPr>
        </p:nvSpPr>
        <p:spPr/>
        <p:txBody>
          <a:bodyPr/>
          <a:lstStyle/>
          <a:p>
            <a:r>
              <a:rPr kumimoji="1" lang="en-US" altLang="zh-CN" b="1" dirty="0"/>
              <a:t>WEB</a:t>
            </a:r>
            <a:r>
              <a:rPr kumimoji="1" lang="zh-CN" altLang="en-US" b="1" dirty="0"/>
              <a:t>应用设计</a:t>
            </a:r>
          </a:p>
        </p:txBody>
      </p:sp>
      <p:pic>
        <p:nvPicPr>
          <p:cNvPr id="5" name="图片 4"/>
          <p:cNvPicPr>
            <a:picLocks noChangeAspect="1"/>
          </p:cNvPicPr>
          <p:nvPr/>
        </p:nvPicPr>
        <p:blipFill>
          <a:blip r:embed="rId2">
            <a:lum bright="100000"/>
          </a:blip>
          <a:stretch>
            <a:fillRect/>
          </a:stretch>
        </p:blipFill>
        <p:spPr>
          <a:xfrm>
            <a:off x="5037156" y="6093921"/>
            <a:ext cx="2117688" cy="570755"/>
          </a:xfrm>
          <a:prstGeom prst="rect">
            <a:avLst/>
          </a:prstGeom>
        </p:spPr>
      </p:pic>
    </p:spTree>
    <p:extLst>
      <p:ext uri="{BB962C8B-B14F-4D97-AF65-F5344CB8AC3E}">
        <p14:creationId xmlns:p14="http://schemas.microsoft.com/office/powerpoint/2010/main" val="306289872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9913955" y="4136066"/>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应用设计</a:t>
            </a:r>
          </a:p>
        </p:txBody>
      </p:sp>
      <p:sp>
        <p:nvSpPr>
          <p:cNvPr id="3" name="矩形 2">
            <a:extLst>
              <a:ext uri="{FF2B5EF4-FFF2-40B4-BE49-F238E27FC236}">
                <a16:creationId xmlns:a16="http://schemas.microsoft.com/office/drawing/2014/main" id="{84F6B1F4-2B44-07D2-1766-1FF3C6F2FD31}"/>
              </a:ext>
            </a:extLst>
          </p:cNvPr>
          <p:cNvSpPr/>
          <p:nvPr/>
        </p:nvSpPr>
        <p:spPr>
          <a:xfrm>
            <a:off x="1672694" y="899803"/>
            <a:ext cx="3467616" cy="670120"/>
          </a:xfrm>
          <a:prstGeom prst="rect">
            <a:avLst/>
          </a:prstGeom>
        </p:spPr>
        <p:txBody>
          <a:bodyPr wrap="none">
            <a:spAutoFit/>
          </a:bodyPr>
          <a:lstStyle/>
          <a:p>
            <a:pPr lvl="0">
              <a:lnSpc>
                <a:spcPct val="130000"/>
              </a:lnSpc>
            </a:pPr>
            <a:r>
              <a:rPr lang="zh-CN" altLang="en-US" sz="3200" b="1" dirty="0">
                <a:solidFill>
                  <a:srgbClr val="003E81"/>
                </a:solidFill>
              </a:rPr>
              <a:t>一、用户界面设计</a:t>
            </a:r>
            <a:endParaRPr lang="en-US" altLang="zh-CN" sz="3200" b="1" dirty="0">
              <a:solidFill>
                <a:srgbClr val="003E81"/>
              </a:solidFill>
            </a:endParaRPr>
          </a:p>
        </p:txBody>
      </p:sp>
      <p:pic>
        <p:nvPicPr>
          <p:cNvPr id="5" name="图片 4">
            <a:extLst>
              <a:ext uri="{FF2B5EF4-FFF2-40B4-BE49-F238E27FC236}">
                <a16:creationId xmlns:a16="http://schemas.microsoft.com/office/drawing/2014/main" id="{A4C7E197-153F-1729-AE74-4699ADD53D22}"/>
              </a:ext>
            </a:extLst>
          </p:cNvPr>
          <p:cNvPicPr>
            <a:picLocks noChangeAspect="1"/>
          </p:cNvPicPr>
          <p:nvPr/>
        </p:nvPicPr>
        <p:blipFill>
          <a:blip r:embed="rId3"/>
          <a:stretch>
            <a:fillRect/>
          </a:stretch>
        </p:blipFill>
        <p:spPr>
          <a:xfrm>
            <a:off x="2705331" y="2451452"/>
            <a:ext cx="6553200" cy="3686175"/>
          </a:xfrm>
          <a:prstGeom prst="rect">
            <a:avLst/>
          </a:prstGeom>
        </p:spPr>
      </p:pic>
      <p:sp>
        <p:nvSpPr>
          <p:cNvPr id="6" name="文本框 8">
            <a:extLst>
              <a:ext uri="{FF2B5EF4-FFF2-40B4-BE49-F238E27FC236}">
                <a16:creationId xmlns:a16="http://schemas.microsoft.com/office/drawing/2014/main" id="{B227AB18-FC3F-80C8-853B-9D2D6DC6480C}"/>
              </a:ext>
            </a:extLst>
          </p:cNvPr>
          <p:cNvSpPr txBox="1"/>
          <p:nvPr/>
        </p:nvSpPr>
        <p:spPr>
          <a:xfrm>
            <a:off x="1912085" y="1747859"/>
            <a:ext cx="2688489"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400" b="1" dirty="0">
                <a:solidFill>
                  <a:schemeClr val="tx1">
                    <a:lumMod val="75000"/>
                    <a:lumOff val="25000"/>
                  </a:schemeClr>
                </a:solidFill>
                <a:latin typeface="+mn-ea"/>
              </a:rPr>
              <a:t>1</a:t>
            </a:r>
            <a:r>
              <a:rPr lang="zh-CN" altLang="en-US" sz="2400" b="1" dirty="0">
                <a:solidFill>
                  <a:schemeClr val="tx1">
                    <a:lumMod val="75000"/>
                    <a:lumOff val="25000"/>
                  </a:schemeClr>
                </a:solidFill>
                <a:latin typeface="+mn-ea"/>
              </a:rPr>
              <a:t>、</a:t>
            </a:r>
            <a:r>
              <a:rPr lang="en-US" altLang="zh-CN" sz="2400" b="1" dirty="0">
                <a:solidFill>
                  <a:schemeClr val="tx1">
                    <a:lumMod val="75000"/>
                    <a:lumOff val="25000"/>
                  </a:schemeClr>
                </a:solidFill>
                <a:latin typeface="+mn-ea"/>
              </a:rPr>
              <a:t>Web login</a:t>
            </a:r>
            <a:endParaRPr lang="en-US" altLang="zh-CN" sz="2000" dirty="0">
              <a:solidFill>
                <a:schemeClr val="tx1">
                  <a:lumMod val="75000"/>
                  <a:lumOff val="25000"/>
                </a:schemeClr>
              </a:solidFill>
              <a:latin typeface="+mn-ea"/>
            </a:endParaRPr>
          </a:p>
        </p:txBody>
      </p:sp>
    </p:spTree>
    <p:extLst>
      <p:ext uri="{BB962C8B-B14F-4D97-AF65-F5344CB8AC3E}">
        <p14:creationId xmlns:p14="http://schemas.microsoft.com/office/powerpoint/2010/main" val="2717833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9913955" y="4136066"/>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应用设计</a:t>
            </a:r>
          </a:p>
        </p:txBody>
      </p:sp>
      <p:pic>
        <p:nvPicPr>
          <p:cNvPr id="5" name="图片 4">
            <a:extLst>
              <a:ext uri="{FF2B5EF4-FFF2-40B4-BE49-F238E27FC236}">
                <a16:creationId xmlns:a16="http://schemas.microsoft.com/office/drawing/2014/main" id="{A4C7E197-153F-1729-AE74-4699ADD53D22}"/>
              </a:ext>
            </a:extLst>
          </p:cNvPr>
          <p:cNvPicPr>
            <a:picLocks noChangeAspect="1"/>
          </p:cNvPicPr>
          <p:nvPr/>
        </p:nvPicPr>
        <p:blipFill>
          <a:blip r:embed="rId3"/>
          <a:srcRect/>
          <a:stretch/>
        </p:blipFill>
        <p:spPr>
          <a:xfrm>
            <a:off x="2705331" y="2451452"/>
            <a:ext cx="6553200" cy="3686175"/>
          </a:xfrm>
          <a:prstGeom prst="rect">
            <a:avLst/>
          </a:prstGeom>
        </p:spPr>
      </p:pic>
      <p:sp>
        <p:nvSpPr>
          <p:cNvPr id="6" name="文本框 8">
            <a:extLst>
              <a:ext uri="{FF2B5EF4-FFF2-40B4-BE49-F238E27FC236}">
                <a16:creationId xmlns:a16="http://schemas.microsoft.com/office/drawing/2014/main" id="{B227AB18-FC3F-80C8-853B-9D2D6DC6480C}"/>
              </a:ext>
            </a:extLst>
          </p:cNvPr>
          <p:cNvSpPr txBox="1"/>
          <p:nvPr/>
        </p:nvSpPr>
        <p:spPr>
          <a:xfrm>
            <a:off x="1912085" y="1430765"/>
            <a:ext cx="3467616"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400" b="1" dirty="0">
                <a:solidFill>
                  <a:schemeClr val="tx1">
                    <a:lumMod val="75000"/>
                    <a:lumOff val="25000"/>
                  </a:schemeClr>
                </a:solidFill>
                <a:latin typeface="+mn-ea"/>
              </a:rPr>
              <a:t>2</a:t>
            </a:r>
            <a:r>
              <a:rPr lang="zh-CN" altLang="en-US" sz="2400" b="1" dirty="0">
                <a:solidFill>
                  <a:schemeClr val="tx1">
                    <a:lumMod val="75000"/>
                    <a:lumOff val="25000"/>
                  </a:schemeClr>
                </a:solidFill>
                <a:latin typeface="+mn-ea"/>
              </a:rPr>
              <a:t>、</a:t>
            </a:r>
            <a:r>
              <a:rPr lang="en-US" altLang="zh-CN" sz="2400" b="1" dirty="0">
                <a:solidFill>
                  <a:schemeClr val="tx1">
                    <a:lumMod val="75000"/>
                    <a:lumOff val="25000"/>
                  </a:schemeClr>
                </a:solidFill>
                <a:latin typeface="+mn-ea"/>
              </a:rPr>
              <a:t>Web personInfo</a:t>
            </a:r>
            <a:endParaRPr lang="en-US" altLang="zh-CN" sz="2000" dirty="0">
              <a:solidFill>
                <a:schemeClr val="tx1">
                  <a:lumMod val="75000"/>
                  <a:lumOff val="25000"/>
                </a:schemeClr>
              </a:solidFill>
              <a:latin typeface="+mn-ea"/>
            </a:endParaRPr>
          </a:p>
        </p:txBody>
      </p:sp>
      <p:sp>
        <p:nvSpPr>
          <p:cNvPr id="8" name="矩形: 圆角 7">
            <a:extLst>
              <a:ext uri="{FF2B5EF4-FFF2-40B4-BE49-F238E27FC236}">
                <a16:creationId xmlns:a16="http://schemas.microsoft.com/office/drawing/2014/main" id="{A534DA0D-D6F1-08D0-F34F-FECCA682B230}"/>
              </a:ext>
            </a:extLst>
          </p:cNvPr>
          <p:cNvSpPr/>
          <p:nvPr/>
        </p:nvSpPr>
        <p:spPr>
          <a:xfrm>
            <a:off x="5072061" y="3421490"/>
            <a:ext cx="2052638" cy="1695450"/>
          </a:xfrm>
          <a:prstGeom prst="roundRect">
            <a:avLst>
              <a:gd name="adj" fmla="val 26450"/>
            </a:avLst>
          </a:prstGeom>
          <a:noFill/>
          <a:ln w="38100">
            <a:solidFill>
              <a:srgbClr val="003E8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9" name="直接箭头连接符 8">
            <a:extLst>
              <a:ext uri="{FF2B5EF4-FFF2-40B4-BE49-F238E27FC236}">
                <a16:creationId xmlns:a16="http://schemas.microsoft.com/office/drawing/2014/main" id="{1BA6C64B-602B-7E31-6849-46DBDDE53BBD}"/>
              </a:ext>
            </a:extLst>
          </p:cNvPr>
          <p:cNvCxnSpPr>
            <a:cxnSpLocks/>
            <a:stCxn id="8" idx="3"/>
          </p:cNvCxnSpPr>
          <p:nvPr/>
        </p:nvCxnSpPr>
        <p:spPr>
          <a:xfrm>
            <a:off x="7124699" y="4269215"/>
            <a:ext cx="1685926" cy="0"/>
          </a:xfrm>
          <a:prstGeom prst="straightConnector1">
            <a:avLst/>
          </a:prstGeom>
          <a:ln w="38100">
            <a:solidFill>
              <a:srgbClr val="003E81"/>
            </a:solidFill>
            <a:tailEnd type="triangle"/>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41B72C5B-2B6C-9BEE-3F52-C44F812A64E5}"/>
              </a:ext>
            </a:extLst>
          </p:cNvPr>
          <p:cNvSpPr/>
          <p:nvPr/>
        </p:nvSpPr>
        <p:spPr>
          <a:xfrm>
            <a:off x="8875730" y="4027724"/>
            <a:ext cx="2749471" cy="453457"/>
          </a:xfrm>
          <a:prstGeom prst="rect">
            <a:avLst/>
          </a:prstGeom>
        </p:spPr>
        <p:txBody>
          <a:bodyPr wrap="none">
            <a:spAutoFit/>
          </a:bodyPr>
          <a:lstStyle/>
          <a:p>
            <a:pPr lvl="0">
              <a:lnSpc>
                <a:spcPct val="130000"/>
              </a:lnSpc>
            </a:pPr>
            <a:r>
              <a:rPr lang="zh-CN" altLang="en-US" sz="2000" b="1" dirty="0">
                <a:solidFill>
                  <a:srgbClr val="003E81"/>
                </a:solidFill>
              </a:rPr>
              <a:t>用户名、电话、地址等</a:t>
            </a:r>
            <a:endParaRPr lang="en-US" altLang="zh-CN" sz="2000" b="1" dirty="0">
              <a:solidFill>
                <a:srgbClr val="003E81"/>
              </a:solidFill>
            </a:endParaRPr>
          </a:p>
        </p:txBody>
      </p:sp>
    </p:spTree>
    <p:extLst>
      <p:ext uri="{BB962C8B-B14F-4D97-AF65-F5344CB8AC3E}">
        <p14:creationId xmlns:p14="http://schemas.microsoft.com/office/powerpoint/2010/main" val="2655161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9913955" y="4136066"/>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应用设计</a:t>
            </a:r>
          </a:p>
        </p:txBody>
      </p:sp>
      <p:pic>
        <p:nvPicPr>
          <p:cNvPr id="5" name="图片 4">
            <a:extLst>
              <a:ext uri="{FF2B5EF4-FFF2-40B4-BE49-F238E27FC236}">
                <a16:creationId xmlns:a16="http://schemas.microsoft.com/office/drawing/2014/main" id="{A4C7E197-153F-1729-AE74-4699ADD53D22}"/>
              </a:ext>
            </a:extLst>
          </p:cNvPr>
          <p:cNvPicPr>
            <a:picLocks noChangeAspect="1"/>
          </p:cNvPicPr>
          <p:nvPr/>
        </p:nvPicPr>
        <p:blipFill>
          <a:blip r:embed="rId3"/>
          <a:srcRect/>
          <a:stretch/>
        </p:blipFill>
        <p:spPr>
          <a:xfrm>
            <a:off x="2705331" y="2451452"/>
            <a:ext cx="6553200" cy="3686175"/>
          </a:xfrm>
          <a:prstGeom prst="rect">
            <a:avLst/>
          </a:prstGeom>
        </p:spPr>
      </p:pic>
      <p:sp>
        <p:nvSpPr>
          <p:cNvPr id="6" name="文本框 8">
            <a:extLst>
              <a:ext uri="{FF2B5EF4-FFF2-40B4-BE49-F238E27FC236}">
                <a16:creationId xmlns:a16="http://schemas.microsoft.com/office/drawing/2014/main" id="{B227AB18-FC3F-80C8-853B-9D2D6DC6480C}"/>
              </a:ext>
            </a:extLst>
          </p:cNvPr>
          <p:cNvSpPr txBox="1"/>
          <p:nvPr/>
        </p:nvSpPr>
        <p:spPr>
          <a:xfrm>
            <a:off x="1912085" y="1485030"/>
            <a:ext cx="2688489"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400" b="1" dirty="0">
                <a:solidFill>
                  <a:schemeClr val="tx1">
                    <a:lumMod val="75000"/>
                    <a:lumOff val="25000"/>
                  </a:schemeClr>
                </a:solidFill>
                <a:latin typeface="+mn-ea"/>
              </a:rPr>
              <a:t>3</a:t>
            </a:r>
            <a:r>
              <a:rPr lang="zh-CN" altLang="en-US" sz="2400" b="1" dirty="0">
                <a:solidFill>
                  <a:schemeClr val="tx1">
                    <a:lumMod val="75000"/>
                    <a:lumOff val="25000"/>
                  </a:schemeClr>
                </a:solidFill>
                <a:latin typeface="+mn-ea"/>
              </a:rPr>
              <a:t>、</a:t>
            </a:r>
            <a:r>
              <a:rPr lang="en-US" altLang="zh-CN" sz="2400" b="1" dirty="0">
                <a:solidFill>
                  <a:schemeClr val="tx1">
                    <a:lumMod val="75000"/>
                    <a:lumOff val="25000"/>
                  </a:schemeClr>
                </a:solidFill>
                <a:latin typeface="+mn-ea"/>
              </a:rPr>
              <a:t>Web-index </a:t>
            </a:r>
            <a:endParaRPr lang="en-US" altLang="zh-CN" sz="2000" dirty="0">
              <a:solidFill>
                <a:schemeClr val="tx1">
                  <a:lumMod val="75000"/>
                  <a:lumOff val="25000"/>
                </a:schemeClr>
              </a:solidFill>
              <a:latin typeface="+mn-ea"/>
            </a:endParaRPr>
          </a:p>
        </p:txBody>
      </p:sp>
      <p:sp>
        <p:nvSpPr>
          <p:cNvPr id="8" name="矩形: 圆角 7">
            <a:extLst>
              <a:ext uri="{FF2B5EF4-FFF2-40B4-BE49-F238E27FC236}">
                <a16:creationId xmlns:a16="http://schemas.microsoft.com/office/drawing/2014/main" id="{41F539C8-6480-57E5-70ED-F6318E016DD7}"/>
              </a:ext>
            </a:extLst>
          </p:cNvPr>
          <p:cNvSpPr/>
          <p:nvPr/>
        </p:nvSpPr>
        <p:spPr>
          <a:xfrm>
            <a:off x="3914775" y="3514725"/>
            <a:ext cx="1362075" cy="876300"/>
          </a:xfrm>
          <a:prstGeom prst="roundRect">
            <a:avLst>
              <a:gd name="adj" fmla="val 26450"/>
            </a:avLst>
          </a:prstGeom>
          <a:noFill/>
          <a:ln w="38100">
            <a:solidFill>
              <a:srgbClr val="003E8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 name="直接箭头连接符 11">
            <a:extLst>
              <a:ext uri="{FF2B5EF4-FFF2-40B4-BE49-F238E27FC236}">
                <a16:creationId xmlns:a16="http://schemas.microsoft.com/office/drawing/2014/main" id="{C187126E-DA73-FC28-F423-A49F233C39AE}"/>
              </a:ext>
            </a:extLst>
          </p:cNvPr>
          <p:cNvCxnSpPr>
            <a:stCxn id="8" idx="1"/>
          </p:cNvCxnSpPr>
          <p:nvPr/>
        </p:nvCxnSpPr>
        <p:spPr>
          <a:xfrm flipH="1">
            <a:off x="2400300" y="3952875"/>
            <a:ext cx="1514475" cy="0"/>
          </a:xfrm>
          <a:prstGeom prst="straightConnector1">
            <a:avLst/>
          </a:prstGeom>
          <a:ln w="38100">
            <a:solidFill>
              <a:srgbClr val="003E81"/>
            </a:solidFill>
            <a:tailEnd type="triangle"/>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260B9E0F-9566-D24E-AD66-EACC588FA70D}"/>
              </a:ext>
            </a:extLst>
          </p:cNvPr>
          <p:cNvSpPr/>
          <p:nvPr/>
        </p:nvSpPr>
        <p:spPr>
          <a:xfrm>
            <a:off x="1679992" y="3707096"/>
            <a:ext cx="697627" cy="453457"/>
          </a:xfrm>
          <a:prstGeom prst="rect">
            <a:avLst/>
          </a:prstGeom>
        </p:spPr>
        <p:txBody>
          <a:bodyPr wrap="none">
            <a:spAutoFit/>
          </a:bodyPr>
          <a:lstStyle/>
          <a:p>
            <a:pPr lvl="0">
              <a:lnSpc>
                <a:spcPct val="130000"/>
              </a:lnSpc>
            </a:pPr>
            <a:r>
              <a:rPr lang="zh-CN" altLang="en-US" sz="2000" b="1" dirty="0">
                <a:solidFill>
                  <a:srgbClr val="003E81"/>
                </a:solidFill>
              </a:rPr>
              <a:t>商品</a:t>
            </a:r>
            <a:endParaRPr lang="en-US" altLang="zh-CN" sz="2000" b="1" dirty="0">
              <a:solidFill>
                <a:srgbClr val="003E81"/>
              </a:solidFill>
            </a:endParaRPr>
          </a:p>
        </p:txBody>
      </p:sp>
      <p:sp>
        <p:nvSpPr>
          <p:cNvPr id="14" name="矩形: 圆角 13">
            <a:extLst>
              <a:ext uri="{FF2B5EF4-FFF2-40B4-BE49-F238E27FC236}">
                <a16:creationId xmlns:a16="http://schemas.microsoft.com/office/drawing/2014/main" id="{445E1B34-D482-4820-D987-6B4A7DC484F8}"/>
              </a:ext>
            </a:extLst>
          </p:cNvPr>
          <p:cNvSpPr/>
          <p:nvPr/>
        </p:nvSpPr>
        <p:spPr>
          <a:xfrm>
            <a:off x="7019925" y="2790825"/>
            <a:ext cx="571499" cy="533400"/>
          </a:xfrm>
          <a:prstGeom prst="roundRect">
            <a:avLst>
              <a:gd name="adj" fmla="val 26450"/>
            </a:avLst>
          </a:prstGeom>
          <a:noFill/>
          <a:ln w="38100">
            <a:solidFill>
              <a:srgbClr val="003E8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圆角 14">
            <a:extLst>
              <a:ext uri="{FF2B5EF4-FFF2-40B4-BE49-F238E27FC236}">
                <a16:creationId xmlns:a16="http://schemas.microsoft.com/office/drawing/2014/main" id="{073691F4-7555-07E2-D3B3-57C0892B67D6}"/>
              </a:ext>
            </a:extLst>
          </p:cNvPr>
          <p:cNvSpPr/>
          <p:nvPr/>
        </p:nvSpPr>
        <p:spPr>
          <a:xfrm>
            <a:off x="7688540" y="2790825"/>
            <a:ext cx="571499" cy="533400"/>
          </a:xfrm>
          <a:prstGeom prst="roundRect">
            <a:avLst>
              <a:gd name="adj" fmla="val 26450"/>
            </a:avLst>
          </a:prstGeom>
          <a:noFill/>
          <a:ln w="38100">
            <a:solidFill>
              <a:srgbClr val="003E8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接箭头连接符 16">
            <a:extLst>
              <a:ext uri="{FF2B5EF4-FFF2-40B4-BE49-F238E27FC236}">
                <a16:creationId xmlns:a16="http://schemas.microsoft.com/office/drawing/2014/main" id="{A777BDD4-4B53-1907-CFC2-7CD4DC8930F8}"/>
              </a:ext>
            </a:extLst>
          </p:cNvPr>
          <p:cNvCxnSpPr>
            <a:cxnSpLocks/>
            <a:stCxn id="14" idx="0"/>
          </p:cNvCxnSpPr>
          <p:nvPr/>
        </p:nvCxnSpPr>
        <p:spPr>
          <a:xfrm flipV="1">
            <a:off x="7305675" y="2214349"/>
            <a:ext cx="190500" cy="576476"/>
          </a:xfrm>
          <a:prstGeom prst="straightConnector1">
            <a:avLst/>
          </a:prstGeom>
          <a:ln w="38100">
            <a:solidFill>
              <a:srgbClr val="003E81"/>
            </a:solidFill>
            <a:tailEnd type="triangle"/>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3456E081-B654-DEB8-5993-A87DDC26D2F4}"/>
              </a:ext>
            </a:extLst>
          </p:cNvPr>
          <p:cNvSpPr/>
          <p:nvPr/>
        </p:nvSpPr>
        <p:spPr>
          <a:xfrm>
            <a:off x="7242610" y="1706143"/>
            <a:ext cx="954107" cy="453457"/>
          </a:xfrm>
          <a:prstGeom prst="rect">
            <a:avLst/>
          </a:prstGeom>
        </p:spPr>
        <p:txBody>
          <a:bodyPr wrap="none">
            <a:spAutoFit/>
          </a:bodyPr>
          <a:lstStyle/>
          <a:p>
            <a:pPr lvl="0">
              <a:lnSpc>
                <a:spcPct val="130000"/>
              </a:lnSpc>
            </a:pPr>
            <a:r>
              <a:rPr lang="zh-CN" altLang="en-US" sz="2000" b="1" dirty="0">
                <a:solidFill>
                  <a:srgbClr val="003E81"/>
                </a:solidFill>
              </a:rPr>
              <a:t>购物车</a:t>
            </a:r>
            <a:endParaRPr lang="en-US" altLang="zh-CN" sz="2000" b="1" dirty="0">
              <a:solidFill>
                <a:srgbClr val="003E81"/>
              </a:solidFill>
            </a:endParaRPr>
          </a:p>
        </p:txBody>
      </p:sp>
      <p:cxnSp>
        <p:nvCxnSpPr>
          <p:cNvPr id="21" name="直接箭头连接符 20">
            <a:extLst>
              <a:ext uri="{FF2B5EF4-FFF2-40B4-BE49-F238E27FC236}">
                <a16:creationId xmlns:a16="http://schemas.microsoft.com/office/drawing/2014/main" id="{A0761560-6E30-6AEA-4E0D-538F237D6433}"/>
              </a:ext>
            </a:extLst>
          </p:cNvPr>
          <p:cNvCxnSpPr>
            <a:cxnSpLocks/>
            <a:stCxn id="15" idx="3"/>
          </p:cNvCxnSpPr>
          <p:nvPr/>
        </p:nvCxnSpPr>
        <p:spPr>
          <a:xfrm>
            <a:off x="8260039" y="3057525"/>
            <a:ext cx="1284242" cy="0"/>
          </a:xfrm>
          <a:prstGeom prst="straightConnector1">
            <a:avLst/>
          </a:prstGeom>
          <a:ln w="38100">
            <a:solidFill>
              <a:srgbClr val="003E81"/>
            </a:solidFill>
            <a:tailEnd type="triangle"/>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1EF40D9A-CCA7-8E0B-74FB-F0885963E678}"/>
              </a:ext>
            </a:extLst>
          </p:cNvPr>
          <p:cNvSpPr/>
          <p:nvPr/>
        </p:nvSpPr>
        <p:spPr>
          <a:xfrm>
            <a:off x="9544281" y="2790825"/>
            <a:ext cx="1210588" cy="453457"/>
          </a:xfrm>
          <a:prstGeom prst="rect">
            <a:avLst/>
          </a:prstGeom>
        </p:spPr>
        <p:txBody>
          <a:bodyPr wrap="none">
            <a:spAutoFit/>
          </a:bodyPr>
          <a:lstStyle/>
          <a:p>
            <a:pPr lvl="0">
              <a:lnSpc>
                <a:spcPct val="130000"/>
              </a:lnSpc>
            </a:pPr>
            <a:r>
              <a:rPr lang="zh-CN" altLang="en-US" sz="2000" b="1" dirty="0">
                <a:solidFill>
                  <a:srgbClr val="003E81"/>
                </a:solidFill>
              </a:rPr>
              <a:t>个人信息</a:t>
            </a:r>
            <a:endParaRPr lang="en-US" altLang="zh-CN" sz="2000" b="1" dirty="0">
              <a:solidFill>
                <a:srgbClr val="003E81"/>
              </a:solidFill>
            </a:endParaRPr>
          </a:p>
        </p:txBody>
      </p:sp>
      <p:sp>
        <p:nvSpPr>
          <p:cNvPr id="27" name="矩形: 圆角 26">
            <a:extLst>
              <a:ext uri="{FF2B5EF4-FFF2-40B4-BE49-F238E27FC236}">
                <a16:creationId xmlns:a16="http://schemas.microsoft.com/office/drawing/2014/main" id="{41F88713-1563-F3A7-6E17-89E4D99C5E9F}"/>
              </a:ext>
            </a:extLst>
          </p:cNvPr>
          <p:cNvSpPr/>
          <p:nvPr/>
        </p:nvSpPr>
        <p:spPr>
          <a:xfrm>
            <a:off x="5140310" y="5239683"/>
            <a:ext cx="1736740" cy="533400"/>
          </a:xfrm>
          <a:prstGeom prst="roundRect">
            <a:avLst>
              <a:gd name="adj" fmla="val 26450"/>
            </a:avLst>
          </a:prstGeom>
          <a:noFill/>
          <a:ln w="38100">
            <a:solidFill>
              <a:srgbClr val="003E8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8" name="直接箭头连接符 27">
            <a:extLst>
              <a:ext uri="{FF2B5EF4-FFF2-40B4-BE49-F238E27FC236}">
                <a16:creationId xmlns:a16="http://schemas.microsoft.com/office/drawing/2014/main" id="{C7A2A87F-F16B-2081-8E5E-E46F48BB508D}"/>
              </a:ext>
            </a:extLst>
          </p:cNvPr>
          <p:cNvCxnSpPr>
            <a:cxnSpLocks/>
            <a:stCxn id="27" idx="1"/>
          </p:cNvCxnSpPr>
          <p:nvPr/>
        </p:nvCxnSpPr>
        <p:spPr>
          <a:xfrm flipH="1">
            <a:off x="2377619" y="5506383"/>
            <a:ext cx="2762691" cy="0"/>
          </a:xfrm>
          <a:prstGeom prst="straightConnector1">
            <a:avLst/>
          </a:prstGeom>
          <a:ln w="38100">
            <a:solidFill>
              <a:srgbClr val="003E81"/>
            </a:solidFill>
            <a:tailEnd type="triangle"/>
          </a:ln>
        </p:spPr>
        <p:style>
          <a:lnRef idx="1">
            <a:schemeClr val="accent1"/>
          </a:lnRef>
          <a:fillRef idx="0">
            <a:schemeClr val="accent1"/>
          </a:fillRef>
          <a:effectRef idx="0">
            <a:schemeClr val="accent1"/>
          </a:effectRef>
          <a:fontRef idx="minor">
            <a:schemeClr val="tx1"/>
          </a:fontRef>
        </p:style>
      </p:cxnSp>
      <p:sp>
        <p:nvSpPr>
          <p:cNvPr id="32" name="矩形 31">
            <a:extLst>
              <a:ext uri="{FF2B5EF4-FFF2-40B4-BE49-F238E27FC236}">
                <a16:creationId xmlns:a16="http://schemas.microsoft.com/office/drawing/2014/main" id="{AB1A0594-7567-3D3B-0472-E389ECAF0F28}"/>
              </a:ext>
            </a:extLst>
          </p:cNvPr>
          <p:cNvSpPr/>
          <p:nvPr/>
        </p:nvSpPr>
        <p:spPr>
          <a:xfrm>
            <a:off x="1672694" y="5260604"/>
            <a:ext cx="697627" cy="453457"/>
          </a:xfrm>
          <a:prstGeom prst="rect">
            <a:avLst/>
          </a:prstGeom>
        </p:spPr>
        <p:txBody>
          <a:bodyPr wrap="none">
            <a:spAutoFit/>
          </a:bodyPr>
          <a:lstStyle/>
          <a:p>
            <a:pPr lvl="0">
              <a:lnSpc>
                <a:spcPct val="130000"/>
              </a:lnSpc>
            </a:pPr>
            <a:r>
              <a:rPr lang="zh-CN" altLang="en-US" sz="2000" b="1" dirty="0">
                <a:solidFill>
                  <a:srgbClr val="003E81"/>
                </a:solidFill>
              </a:rPr>
              <a:t>换页</a:t>
            </a:r>
            <a:endParaRPr lang="en-US" altLang="zh-CN" sz="2000" b="1" dirty="0">
              <a:solidFill>
                <a:srgbClr val="003E81"/>
              </a:solidFill>
            </a:endParaRPr>
          </a:p>
        </p:txBody>
      </p:sp>
    </p:spTree>
    <p:extLst>
      <p:ext uri="{BB962C8B-B14F-4D97-AF65-F5344CB8AC3E}">
        <p14:creationId xmlns:p14="http://schemas.microsoft.com/office/powerpoint/2010/main" val="287492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9913955" y="4136066"/>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应用设计</a:t>
            </a:r>
          </a:p>
        </p:txBody>
      </p:sp>
      <p:sp>
        <p:nvSpPr>
          <p:cNvPr id="3" name="矩形 2">
            <a:extLst>
              <a:ext uri="{FF2B5EF4-FFF2-40B4-BE49-F238E27FC236}">
                <a16:creationId xmlns:a16="http://schemas.microsoft.com/office/drawing/2014/main" id="{84F6B1F4-2B44-07D2-1766-1FF3C6F2FD31}"/>
              </a:ext>
            </a:extLst>
          </p:cNvPr>
          <p:cNvSpPr/>
          <p:nvPr/>
        </p:nvSpPr>
        <p:spPr>
          <a:xfrm>
            <a:off x="1672694" y="899803"/>
            <a:ext cx="2646878" cy="670120"/>
          </a:xfrm>
          <a:prstGeom prst="rect">
            <a:avLst/>
          </a:prstGeom>
        </p:spPr>
        <p:txBody>
          <a:bodyPr wrap="none">
            <a:spAutoFit/>
          </a:bodyPr>
          <a:lstStyle/>
          <a:p>
            <a:pPr lvl="0">
              <a:lnSpc>
                <a:spcPct val="130000"/>
              </a:lnSpc>
            </a:pPr>
            <a:r>
              <a:rPr lang="zh-CN" altLang="en-US" sz="3200" b="1" dirty="0">
                <a:solidFill>
                  <a:srgbClr val="003E81"/>
                </a:solidFill>
              </a:rPr>
              <a:t>二、功能设计</a:t>
            </a:r>
            <a:endParaRPr lang="en-US" altLang="zh-CN" sz="3200" b="1" dirty="0">
              <a:solidFill>
                <a:srgbClr val="003E81"/>
              </a:solidFill>
            </a:endParaRPr>
          </a:p>
        </p:txBody>
      </p:sp>
      <p:sp>
        <p:nvSpPr>
          <p:cNvPr id="6" name="文本框 8">
            <a:extLst>
              <a:ext uri="{FF2B5EF4-FFF2-40B4-BE49-F238E27FC236}">
                <a16:creationId xmlns:a16="http://schemas.microsoft.com/office/drawing/2014/main" id="{B227AB18-FC3F-80C8-853B-9D2D6DC6480C}"/>
              </a:ext>
            </a:extLst>
          </p:cNvPr>
          <p:cNvSpPr txBox="1"/>
          <p:nvPr/>
        </p:nvSpPr>
        <p:spPr>
          <a:xfrm>
            <a:off x="1142571" y="1952712"/>
            <a:ext cx="10287430" cy="393338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400" dirty="0">
                <a:solidFill>
                  <a:schemeClr val="tx1">
                    <a:lumMod val="75000"/>
                    <a:lumOff val="25000"/>
                  </a:schemeClr>
                </a:solidFill>
                <a:latin typeface="+mn-ea"/>
              </a:rPr>
              <a:t>       本网站有注册</a:t>
            </a:r>
            <a:r>
              <a:rPr lang="en-US" altLang="zh-CN" sz="2400" dirty="0">
                <a:solidFill>
                  <a:schemeClr val="tx1">
                    <a:lumMod val="75000"/>
                    <a:lumOff val="25000"/>
                  </a:schemeClr>
                </a:solidFill>
                <a:latin typeface="+mn-ea"/>
              </a:rPr>
              <a:t>/</a:t>
            </a:r>
            <a:r>
              <a:rPr lang="zh-CN" altLang="en-US" sz="2400" dirty="0">
                <a:solidFill>
                  <a:schemeClr val="tx1">
                    <a:lumMod val="75000"/>
                    <a:lumOff val="25000"/>
                  </a:schemeClr>
                </a:solidFill>
                <a:latin typeface="+mn-ea"/>
              </a:rPr>
              <a:t>登录、搜索、发布</a:t>
            </a:r>
            <a:r>
              <a:rPr lang="en-US" altLang="zh-CN" sz="2400" dirty="0">
                <a:solidFill>
                  <a:schemeClr val="tx1">
                    <a:lumMod val="75000"/>
                    <a:lumOff val="25000"/>
                  </a:schemeClr>
                </a:solidFill>
                <a:latin typeface="+mn-ea"/>
              </a:rPr>
              <a:t>/</a:t>
            </a:r>
            <a:r>
              <a:rPr lang="zh-CN" altLang="en-US" sz="2400" dirty="0">
                <a:solidFill>
                  <a:schemeClr val="tx1">
                    <a:lumMod val="75000"/>
                    <a:lumOff val="25000"/>
                  </a:schemeClr>
                </a:solidFill>
                <a:latin typeface="+mn-ea"/>
              </a:rPr>
              <a:t>编辑</a:t>
            </a:r>
            <a:r>
              <a:rPr lang="en-US" altLang="zh-CN" sz="2400" dirty="0">
                <a:solidFill>
                  <a:schemeClr val="tx1">
                    <a:lumMod val="75000"/>
                    <a:lumOff val="25000"/>
                  </a:schemeClr>
                </a:solidFill>
                <a:latin typeface="+mn-ea"/>
              </a:rPr>
              <a:t>/</a:t>
            </a:r>
            <a:r>
              <a:rPr lang="zh-CN" altLang="en-US" sz="2400" dirty="0">
                <a:solidFill>
                  <a:schemeClr val="tx1">
                    <a:lumMod val="75000"/>
                    <a:lumOff val="25000"/>
                  </a:schemeClr>
                </a:solidFill>
                <a:latin typeface="+mn-ea"/>
              </a:rPr>
              <a:t>删除商品、购买</a:t>
            </a:r>
            <a:r>
              <a:rPr lang="en-US" altLang="zh-CN" sz="2400" dirty="0">
                <a:solidFill>
                  <a:schemeClr val="tx1">
                    <a:lumMod val="75000"/>
                    <a:lumOff val="25000"/>
                  </a:schemeClr>
                </a:solidFill>
                <a:latin typeface="+mn-ea"/>
              </a:rPr>
              <a:t>/</a:t>
            </a:r>
            <a:r>
              <a:rPr lang="zh-CN" altLang="en-US" sz="2400" dirty="0">
                <a:solidFill>
                  <a:schemeClr val="tx1">
                    <a:lumMod val="75000"/>
                    <a:lumOff val="25000"/>
                  </a:schemeClr>
                </a:solidFill>
                <a:latin typeface="+mn-ea"/>
              </a:rPr>
              <a:t>出售商品、站内信、推荐系统、社交化分享、用户评价等功能模块。</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       </a:t>
            </a:r>
            <a:r>
              <a:rPr lang="zh-CN" altLang="en-US" sz="2400" dirty="0">
                <a:solidFill>
                  <a:schemeClr val="tx1">
                    <a:lumMod val="75000"/>
                    <a:lumOff val="25000"/>
                  </a:schemeClr>
                </a:solidFill>
                <a:latin typeface="+mn-ea"/>
              </a:rPr>
              <a:t>为实现上述功能模块，要进行以下几步：</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1</a:t>
            </a:r>
            <a:r>
              <a:rPr lang="zh-CN" altLang="en-US" sz="2400" dirty="0">
                <a:solidFill>
                  <a:schemeClr val="tx1">
                    <a:lumMod val="75000"/>
                    <a:lumOff val="25000"/>
                  </a:schemeClr>
                </a:solidFill>
                <a:latin typeface="+mn-ea"/>
              </a:rPr>
              <a:t>、在开发时根据需求分析，创建需要的数据库表单（用户表、商品表等）</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2</a:t>
            </a:r>
            <a:r>
              <a:rPr lang="zh-CN" altLang="en-US" sz="2400" dirty="0">
                <a:solidFill>
                  <a:schemeClr val="tx1">
                    <a:lumMod val="75000"/>
                    <a:lumOff val="25000"/>
                  </a:schemeClr>
                </a:solidFill>
                <a:latin typeface="+mn-ea"/>
              </a:rPr>
              <a:t>、建立表单对应的实体</a:t>
            </a:r>
            <a:r>
              <a:rPr lang="zh-CN" altLang="en-US" sz="2400" dirty="0" smtClean="0">
                <a:solidFill>
                  <a:schemeClr val="tx1">
                    <a:lumMod val="75000"/>
                    <a:lumOff val="25000"/>
                  </a:schemeClr>
                </a:solidFill>
                <a:latin typeface="+mn-ea"/>
              </a:rPr>
              <a:t>类</a:t>
            </a:r>
            <a:endParaRPr lang="en-US" altLang="zh-CN" sz="2400" dirty="0" smtClean="0">
              <a:solidFill>
                <a:schemeClr val="tx1">
                  <a:lumMod val="75000"/>
                  <a:lumOff val="25000"/>
                </a:schemeClr>
              </a:solidFill>
              <a:latin typeface="+mn-ea"/>
            </a:endParaRPr>
          </a:p>
          <a:p>
            <a:pPr>
              <a:lnSpc>
                <a:spcPct val="130000"/>
              </a:lnSpc>
            </a:pPr>
            <a:r>
              <a:rPr lang="en-US" altLang="zh-CN" sz="2400" dirty="0" smtClean="0">
                <a:solidFill>
                  <a:schemeClr val="tx1">
                    <a:lumMod val="75000"/>
                    <a:lumOff val="25000"/>
                  </a:schemeClr>
                </a:solidFill>
                <a:latin typeface="+mn-ea"/>
              </a:rPr>
              <a:t>3</a:t>
            </a:r>
            <a:r>
              <a:rPr lang="zh-CN" altLang="en-US" sz="2400" dirty="0" smtClean="0">
                <a:solidFill>
                  <a:schemeClr val="tx1">
                    <a:lumMod val="75000"/>
                    <a:lumOff val="25000"/>
                  </a:schemeClr>
                </a:solidFill>
                <a:latin typeface="+mn-ea"/>
              </a:rPr>
              <a:t>、</a:t>
            </a:r>
            <a:r>
              <a:rPr lang="zh-CN" altLang="en-US" sz="2400" dirty="0">
                <a:solidFill>
                  <a:schemeClr val="tx1">
                    <a:lumMod val="75000"/>
                    <a:lumOff val="25000"/>
                  </a:schemeClr>
                </a:solidFill>
                <a:latin typeface="+mn-ea"/>
              </a:rPr>
              <a:t>根据相应功能，设计类和函数对数据库表单进行操作</a:t>
            </a:r>
            <a:endParaRPr lang="en-US" altLang="zh-CN" sz="2400" dirty="0">
              <a:solidFill>
                <a:schemeClr val="tx1">
                  <a:lumMod val="75000"/>
                  <a:lumOff val="25000"/>
                </a:schemeClr>
              </a:solidFill>
              <a:latin typeface="+mn-ea"/>
            </a:endParaRPr>
          </a:p>
          <a:p>
            <a:pPr>
              <a:lnSpc>
                <a:spcPct val="130000"/>
              </a:lnSpc>
            </a:pPr>
            <a:r>
              <a:rPr lang="en-US" altLang="zh-CN" sz="2400" dirty="0" smtClean="0">
                <a:solidFill>
                  <a:schemeClr val="tx1">
                    <a:lumMod val="75000"/>
                    <a:lumOff val="25000"/>
                  </a:schemeClr>
                </a:solidFill>
                <a:latin typeface="+mn-ea"/>
              </a:rPr>
              <a:t>4</a:t>
            </a:r>
            <a:r>
              <a:rPr lang="zh-CN" altLang="en-US" sz="2400" dirty="0" smtClean="0">
                <a:solidFill>
                  <a:schemeClr val="tx1">
                    <a:lumMod val="75000"/>
                    <a:lumOff val="25000"/>
                  </a:schemeClr>
                </a:solidFill>
                <a:latin typeface="+mn-ea"/>
              </a:rPr>
              <a:t>、</a:t>
            </a:r>
            <a:r>
              <a:rPr lang="zh-CN" altLang="en-US" sz="2400" dirty="0">
                <a:solidFill>
                  <a:schemeClr val="tx1">
                    <a:lumMod val="75000"/>
                    <a:lumOff val="25000"/>
                  </a:schemeClr>
                </a:solidFill>
                <a:latin typeface="+mn-ea"/>
              </a:rPr>
              <a:t>前端功能实现</a:t>
            </a:r>
            <a:endParaRPr lang="en-US" altLang="zh-CN" sz="2400" dirty="0">
              <a:solidFill>
                <a:schemeClr val="tx1">
                  <a:lumMod val="75000"/>
                  <a:lumOff val="25000"/>
                </a:schemeClr>
              </a:solidFill>
              <a:latin typeface="+mn-ea"/>
            </a:endParaRPr>
          </a:p>
          <a:p>
            <a:pPr>
              <a:lnSpc>
                <a:spcPct val="130000"/>
              </a:lnSpc>
            </a:pPr>
            <a:endParaRPr lang="en-US" altLang="zh-CN" sz="2400" dirty="0">
              <a:solidFill>
                <a:schemeClr val="tx1">
                  <a:lumMod val="75000"/>
                  <a:lumOff val="25000"/>
                </a:schemeClr>
              </a:solidFill>
              <a:latin typeface="+mn-ea"/>
            </a:endParaRPr>
          </a:p>
        </p:txBody>
      </p:sp>
    </p:spTree>
    <p:extLst>
      <p:ext uri="{BB962C8B-B14F-4D97-AF65-F5344CB8AC3E}">
        <p14:creationId xmlns:p14="http://schemas.microsoft.com/office/powerpoint/2010/main" val="3092516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p:blipFill>
        <p:spPr>
          <a:xfrm>
            <a:off x="9913955" y="4136066"/>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应用设计</a:t>
            </a:r>
          </a:p>
        </p:txBody>
      </p:sp>
      <p:sp>
        <p:nvSpPr>
          <p:cNvPr id="3" name="矩形 2">
            <a:extLst>
              <a:ext uri="{FF2B5EF4-FFF2-40B4-BE49-F238E27FC236}">
                <a16:creationId xmlns:a16="http://schemas.microsoft.com/office/drawing/2014/main" id="{84F6B1F4-2B44-07D2-1766-1FF3C6F2FD31}"/>
              </a:ext>
            </a:extLst>
          </p:cNvPr>
          <p:cNvSpPr/>
          <p:nvPr/>
        </p:nvSpPr>
        <p:spPr>
          <a:xfrm>
            <a:off x="1672694" y="899803"/>
            <a:ext cx="2646878" cy="670120"/>
          </a:xfrm>
          <a:prstGeom prst="rect">
            <a:avLst/>
          </a:prstGeom>
        </p:spPr>
        <p:txBody>
          <a:bodyPr wrap="none">
            <a:spAutoFit/>
          </a:bodyPr>
          <a:lstStyle/>
          <a:p>
            <a:pPr lvl="0">
              <a:lnSpc>
                <a:spcPct val="130000"/>
              </a:lnSpc>
            </a:pPr>
            <a:r>
              <a:rPr lang="zh-CN" altLang="en-US" sz="3200" b="1" dirty="0">
                <a:solidFill>
                  <a:srgbClr val="003E81"/>
                </a:solidFill>
              </a:rPr>
              <a:t>三、数据设计</a:t>
            </a:r>
            <a:endParaRPr lang="en-US" altLang="zh-CN" sz="3200" b="1" dirty="0">
              <a:solidFill>
                <a:srgbClr val="003E81"/>
              </a:solidFill>
            </a:endParaRPr>
          </a:p>
        </p:txBody>
      </p:sp>
      <p:sp>
        <p:nvSpPr>
          <p:cNvPr id="6" name="文本框 8">
            <a:extLst>
              <a:ext uri="{FF2B5EF4-FFF2-40B4-BE49-F238E27FC236}">
                <a16:creationId xmlns:a16="http://schemas.microsoft.com/office/drawing/2014/main" id="{B227AB18-FC3F-80C8-853B-9D2D6DC6480C}"/>
              </a:ext>
            </a:extLst>
          </p:cNvPr>
          <p:cNvSpPr txBox="1"/>
          <p:nvPr/>
        </p:nvSpPr>
        <p:spPr>
          <a:xfrm>
            <a:off x="1142571" y="1689884"/>
            <a:ext cx="10287430" cy="445455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dirty="0">
                <a:solidFill>
                  <a:schemeClr val="tx1">
                    <a:lumMod val="75000"/>
                    <a:lumOff val="25000"/>
                  </a:schemeClr>
                </a:solidFill>
                <a:latin typeface="+mn-ea"/>
              </a:rPr>
              <a:t>网站使用</a:t>
            </a:r>
            <a:r>
              <a:rPr lang="en-US" altLang="zh-CN" sz="2000" dirty="0">
                <a:solidFill>
                  <a:schemeClr val="tx1">
                    <a:lumMod val="75000"/>
                    <a:lumOff val="25000"/>
                  </a:schemeClr>
                </a:solidFill>
                <a:latin typeface="+mn-ea"/>
              </a:rPr>
              <a:t>MySQL</a:t>
            </a:r>
            <a:r>
              <a:rPr lang="zh-CN" altLang="en-US" sz="2000" dirty="0">
                <a:solidFill>
                  <a:schemeClr val="tx1">
                    <a:lumMod val="75000"/>
                    <a:lumOff val="25000"/>
                  </a:schemeClr>
                </a:solidFill>
                <a:latin typeface="+mn-ea"/>
              </a:rPr>
              <a:t>数据库用于数据管理，</a:t>
            </a:r>
            <a:r>
              <a:rPr lang="en-US" altLang="zh-CN" sz="2000" dirty="0">
                <a:solidFill>
                  <a:schemeClr val="tx1">
                    <a:lumMod val="75000"/>
                    <a:lumOff val="25000"/>
                  </a:schemeClr>
                </a:solidFill>
                <a:latin typeface="+mn-ea"/>
              </a:rPr>
              <a:t>Redis</a:t>
            </a:r>
            <a:r>
              <a:rPr lang="zh-CN" altLang="en-US" sz="2000" dirty="0">
                <a:solidFill>
                  <a:schemeClr val="tx1">
                    <a:lumMod val="75000"/>
                    <a:lumOff val="25000"/>
                  </a:schemeClr>
                </a:solidFill>
                <a:latin typeface="+mn-ea"/>
              </a:rPr>
              <a:t>作为数据缓存。</a:t>
            </a:r>
            <a:endParaRPr lang="en-US" altLang="zh-CN" sz="2000" dirty="0">
              <a:solidFill>
                <a:schemeClr val="tx1">
                  <a:lumMod val="75000"/>
                  <a:lumOff val="25000"/>
                </a:schemeClr>
              </a:solidFill>
              <a:latin typeface="+mn-ea"/>
            </a:endParaRPr>
          </a:p>
          <a:p>
            <a:pPr>
              <a:lnSpc>
                <a:spcPct val="130000"/>
              </a:lnSpc>
            </a:pPr>
            <a:endParaRPr lang="en-US" altLang="zh-CN" sz="2000" dirty="0">
              <a:solidFill>
                <a:schemeClr val="tx1">
                  <a:lumMod val="75000"/>
                  <a:lumOff val="25000"/>
                </a:schemeClr>
              </a:solidFill>
              <a:latin typeface="+mn-ea"/>
            </a:endParaRPr>
          </a:p>
          <a:p>
            <a:pPr>
              <a:lnSpc>
                <a:spcPct val="130000"/>
              </a:lnSpc>
            </a:pPr>
            <a:r>
              <a:rPr lang="zh-CN" altLang="en-US" sz="2000" dirty="0">
                <a:solidFill>
                  <a:schemeClr val="tx1">
                    <a:lumMod val="75000"/>
                    <a:lumOff val="25000"/>
                  </a:schemeClr>
                </a:solidFill>
                <a:latin typeface="+mn-ea"/>
              </a:rPr>
              <a:t>为优化数据库查询，将采用以下几种方式：</a:t>
            </a:r>
            <a:endParaRPr lang="en-US" altLang="zh-CN" sz="2000" dirty="0">
              <a:solidFill>
                <a:schemeClr val="tx1">
                  <a:lumMod val="75000"/>
                  <a:lumOff val="25000"/>
                </a:schemeClr>
              </a:solidFill>
              <a:latin typeface="+mn-ea"/>
            </a:endParaRPr>
          </a:p>
          <a:p>
            <a:pPr>
              <a:lnSpc>
                <a:spcPct val="130000"/>
              </a:lnSpc>
            </a:pPr>
            <a:r>
              <a:rPr lang="en-US" altLang="zh-CN" sz="2000" dirty="0">
                <a:solidFill>
                  <a:schemeClr val="tx1">
                    <a:lumMod val="75000"/>
                    <a:lumOff val="25000"/>
                  </a:schemeClr>
                </a:solidFill>
                <a:latin typeface="+mn-ea"/>
              </a:rPr>
              <a:t>1</a:t>
            </a:r>
            <a:r>
              <a:rPr lang="zh-CN" altLang="en-US" sz="2000" dirty="0">
                <a:solidFill>
                  <a:schemeClr val="tx1">
                    <a:lumMod val="75000"/>
                    <a:lumOff val="25000"/>
                  </a:schemeClr>
                </a:solidFill>
                <a:latin typeface="+mn-ea"/>
              </a:rPr>
              <a:t>、选取最适用的字段属性，使用</a:t>
            </a:r>
            <a:r>
              <a:rPr lang="en-US" altLang="zh-CN" sz="2000" dirty="0">
                <a:solidFill>
                  <a:schemeClr val="tx1">
                    <a:lumMod val="75000"/>
                    <a:lumOff val="25000"/>
                  </a:schemeClr>
                </a:solidFill>
                <a:latin typeface="+mn-ea"/>
              </a:rPr>
              <a:t>ENUM</a:t>
            </a:r>
            <a:r>
              <a:rPr lang="zh-CN" altLang="en-US" sz="2000" dirty="0">
                <a:solidFill>
                  <a:schemeClr val="tx1">
                    <a:lumMod val="75000"/>
                    <a:lumOff val="25000"/>
                  </a:schemeClr>
                </a:solidFill>
                <a:latin typeface="+mn-ea"/>
              </a:rPr>
              <a:t>、</a:t>
            </a:r>
            <a:r>
              <a:rPr lang="en-US" altLang="zh-CN" sz="2000" dirty="0">
                <a:solidFill>
                  <a:schemeClr val="tx1">
                    <a:lumMod val="75000"/>
                    <a:lumOff val="25000"/>
                  </a:schemeClr>
                </a:solidFill>
                <a:latin typeface="+mn-ea"/>
              </a:rPr>
              <a:t>CHAR </a:t>
            </a:r>
            <a:r>
              <a:rPr lang="zh-CN" altLang="en-US" sz="2000" dirty="0">
                <a:solidFill>
                  <a:schemeClr val="tx1">
                    <a:lumMod val="75000"/>
                    <a:lumOff val="25000"/>
                  </a:schemeClr>
                </a:solidFill>
                <a:latin typeface="+mn-ea"/>
              </a:rPr>
              <a:t>而不是</a:t>
            </a:r>
            <a:r>
              <a:rPr lang="en-US" altLang="zh-CN" sz="2000" dirty="0">
                <a:solidFill>
                  <a:schemeClr val="tx1">
                    <a:lumMod val="75000"/>
                    <a:lumOff val="25000"/>
                  </a:schemeClr>
                </a:solidFill>
                <a:latin typeface="+mn-ea"/>
              </a:rPr>
              <a:t>VARCHAR</a:t>
            </a:r>
          </a:p>
          <a:p>
            <a:pPr>
              <a:lnSpc>
                <a:spcPct val="130000"/>
              </a:lnSpc>
            </a:pPr>
            <a:r>
              <a:rPr lang="en-US" altLang="zh-CN" sz="2000" dirty="0">
                <a:solidFill>
                  <a:schemeClr val="tx1">
                    <a:lumMod val="75000"/>
                    <a:lumOff val="25000"/>
                  </a:schemeClr>
                </a:solidFill>
                <a:latin typeface="+mn-ea"/>
              </a:rPr>
              <a:t>2</a:t>
            </a:r>
            <a:r>
              <a:rPr lang="zh-CN" altLang="en-US" sz="2000" dirty="0">
                <a:solidFill>
                  <a:schemeClr val="tx1">
                    <a:lumMod val="75000"/>
                    <a:lumOff val="25000"/>
                  </a:schemeClr>
                </a:solidFill>
                <a:latin typeface="+mn-ea"/>
              </a:rPr>
              <a:t>、合理的建立索引，比如选择区分度高的列建立索引，并尽量避免列含有空值</a:t>
            </a:r>
            <a:endParaRPr lang="en-US" altLang="zh-CN" sz="2000" dirty="0">
              <a:solidFill>
                <a:schemeClr val="tx1">
                  <a:lumMod val="75000"/>
                  <a:lumOff val="25000"/>
                </a:schemeClr>
              </a:solidFill>
              <a:latin typeface="+mn-ea"/>
            </a:endParaRPr>
          </a:p>
          <a:p>
            <a:pPr>
              <a:lnSpc>
                <a:spcPct val="130000"/>
              </a:lnSpc>
            </a:pPr>
            <a:r>
              <a:rPr lang="en-US" altLang="zh-CN" sz="2000" dirty="0">
                <a:solidFill>
                  <a:schemeClr val="tx1">
                    <a:lumMod val="75000"/>
                    <a:lumOff val="25000"/>
                  </a:schemeClr>
                </a:solidFill>
                <a:latin typeface="+mn-ea"/>
              </a:rPr>
              <a:t>3</a:t>
            </a:r>
            <a:r>
              <a:rPr lang="zh-CN" altLang="en-US" sz="2000" dirty="0">
                <a:solidFill>
                  <a:schemeClr val="tx1">
                    <a:lumMod val="75000"/>
                    <a:lumOff val="25000"/>
                  </a:schemeClr>
                </a:solidFill>
                <a:latin typeface="+mn-ea"/>
              </a:rPr>
              <a:t>、优化</a:t>
            </a:r>
            <a:r>
              <a:rPr lang="en-US" altLang="zh-CN" sz="2000" dirty="0">
                <a:solidFill>
                  <a:schemeClr val="tx1">
                    <a:lumMod val="75000"/>
                    <a:lumOff val="25000"/>
                  </a:schemeClr>
                </a:solidFill>
                <a:latin typeface="+mn-ea"/>
              </a:rPr>
              <a:t>SQL</a:t>
            </a:r>
            <a:r>
              <a:rPr lang="zh-CN" altLang="en-US" sz="2000" dirty="0">
                <a:solidFill>
                  <a:schemeClr val="tx1">
                    <a:lumMod val="75000"/>
                    <a:lumOff val="25000"/>
                  </a:schemeClr>
                </a:solidFill>
                <a:latin typeface="+mn-ea"/>
              </a:rPr>
              <a:t>语句，如在相同类型的字段间进行比较，建有索引的字段上尽量不要使用函数</a:t>
            </a:r>
            <a:endParaRPr lang="en-US" altLang="zh-CN" sz="2000" dirty="0">
              <a:solidFill>
                <a:schemeClr val="tx1">
                  <a:lumMod val="75000"/>
                  <a:lumOff val="25000"/>
                </a:schemeClr>
              </a:solidFill>
              <a:latin typeface="+mn-ea"/>
            </a:endParaRPr>
          </a:p>
          <a:p>
            <a:pPr>
              <a:lnSpc>
                <a:spcPct val="130000"/>
              </a:lnSpc>
            </a:pPr>
            <a:r>
              <a:rPr lang="en-US" altLang="zh-CN" sz="2000" dirty="0">
                <a:solidFill>
                  <a:schemeClr val="tx1">
                    <a:lumMod val="75000"/>
                    <a:lumOff val="25000"/>
                  </a:schemeClr>
                </a:solidFill>
                <a:latin typeface="+mn-ea"/>
              </a:rPr>
              <a:t>4</a:t>
            </a:r>
            <a:r>
              <a:rPr lang="zh-CN" altLang="en-US" sz="2000" dirty="0">
                <a:solidFill>
                  <a:schemeClr val="tx1">
                    <a:lumMod val="75000"/>
                    <a:lumOff val="25000"/>
                  </a:schemeClr>
                </a:solidFill>
                <a:latin typeface="+mn-ea"/>
              </a:rPr>
              <a:t>、使用连接（</a:t>
            </a:r>
            <a:r>
              <a:rPr lang="en-US" altLang="zh-CN" sz="2000" dirty="0">
                <a:solidFill>
                  <a:schemeClr val="tx1">
                    <a:lumMod val="75000"/>
                    <a:lumOff val="25000"/>
                  </a:schemeClr>
                </a:solidFill>
                <a:latin typeface="+mn-ea"/>
              </a:rPr>
              <a:t>JOIN</a:t>
            </a:r>
            <a:r>
              <a:rPr lang="zh-CN" altLang="en-US" sz="2000" dirty="0">
                <a:solidFill>
                  <a:schemeClr val="tx1">
                    <a:lumMod val="75000"/>
                    <a:lumOff val="25000"/>
                  </a:schemeClr>
                </a:solidFill>
                <a:latin typeface="+mn-ea"/>
              </a:rPr>
              <a:t>）来代替子查询（</a:t>
            </a:r>
            <a:r>
              <a:rPr lang="en-US" altLang="zh-CN" sz="2000" dirty="0">
                <a:solidFill>
                  <a:schemeClr val="tx1">
                    <a:lumMod val="75000"/>
                    <a:lumOff val="25000"/>
                  </a:schemeClr>
                </a:solidFill>
                <a:latin typeface="+mn-ea"/>
              </a:rPr>
              <a:t>Sub-Queries</a:t>
            </a:r>
            <a:r>
              <a:rPr lang="zh-CN" altLang="en-US" sz="2000" dirty="0">
                <a:solidFill>
                  <a:schemeClr val="tx1">
                    <a:lumMod val="75000"/>
                    <a:lumOff val="25000"/>
                  </a:schemeClr>
                </a:solidFill>
                <a:latin typeface="+mn-ea"/>
              </a:rPr>
              <a:t>）</a:t>
            </a:r>
            <a:endParaRPr lang="en-US" altLang="zh-CN" sz="2000" dirty="0">
              <a:solidFill>
                <a:schemeClr val="tx1">
                  <a:lumMod val="75000"/>
                  <a:lumOff val="25000"/>
                </a:schemeClr>
              </a:solidFill>
              <a:latin typeface="+mn-ea"/>
            </a:endParaRPr>
          </a:p>
          <a:p>
            <a:pPr>
              <a:lnSpc>
                <a:spcPct val="130000"/>
              </a:lnSpc>
            </a:pPr>
            <a:r>
              <a:rPr lang="en-US" altLang="zh-CN" sz="2000" dirty="0">
                <a:solidFill>
                  <a:schemeClr val="tx1">
                    <a:lumMod val="75000"/>
                    <a:lumOff val="25000"/>
                  </a:schemeClr>
                </a:solidFill>
                <a:latin typeface="+mn-ea"/>
              </a:rPr>
              <a:t>5</a:t>
            </a:r>
            <a:r>
              <a:rPr lang="zh-CN" altLang="en-US" sz="2000" dirty="0">
                <a:solidFill>
                  <a:schemeClr val="tx1">
                    <a:lumMod val="75000"/>
                    <a:lumOff val="25000"/>
                  </a:schemeClr>
                </a:solidFill>
                <a:latin typeface="+mn-ea"/>
              </a:rPr>
              <a:t>、使用联合（</a:t>
            </a:r>
            <a:r>
              <a:rPr lang="en-US" altLang="zh-CN" sz="2000" dirty="0">
                <a:solidFill>
                  <a:schemeClr val="tx1">
                    <a:lumMod val="75000"/>
                    <a:lumOff val="25000"/>
                  </a:schemeClr>
                </a:solidFill>
                <a:latin typeface="+mn-ea"/>
              </a:rPr>
              <a:t>UNION</a:t>
            </a:r>
            <a:r>
              <a:rPr lang="zh-CN" altLang="en-US" sz="2000" dirty="0">
                <a:solidFill>
                  <a:schemeClr val="tx1">
                    <a:lumMod val="75000"/>
                    <a:lumOff val="25000"/>
                  </a:schemeClr>
                </a:solidFill>
                <a:latin typeface="+mn-ea"/>
              </a:rPr>
              <a:t>）来代替手动创建的临时表</a:t>
            </a:r>
            <a:endParaRPr lang="en-US" altLang="zh-CN" sz="2000" dirty="0">
              <a:solidFill>
                <a:schemeClr val="tx1">
                  <a:lumMod val="75000"/>
                  <a:lumOff val="25000"/>
                </a:schemeClr>
              </a:solidFill>
              <a:latin typeface="+mn-ea"/>
            </a:endParaRPr>
          </a:p>
          <a:p>
            <a:pPr>
              <a:lnSpc>
                <a:spcPct val="130000"/>
              </a:lnSpc>
            </a:pPr>
            <a:endParaRPr lang="en-US" altLang="zh-CN" sz="2000" dirty="0">
              <a:solidFill>
                <a:schemeClr val="tx1">
                  <a:lumMod val="75000"/>
                  <a:lumOff val="25000"/>
                </a:schemeClr>
              </a:solidFill>
              <a:latin typeface="+mn-ea"/>
            </a:endParaRPr>
          </a:p>
          <a:p>
            <a:pPr>
              <a:lnSpc>
                <a:spcPct val="130000"/>
              </a:lnSpc>
            </a:pPr>
            <a:r>
              <a:rPr lang="zh-CN" altLang="en-US" sz="2000" dirty="0">
                <a:solidFill>
                  <a:schemeClr val="tx1">
                    <a:lumMod val="75000"/>
                    <a:lumOff val="25000"/>
                  </a:schemeClr>
                </a:solidFill>
                <a:latin typeface="+mn-ea"/>
              </a:rPr>
              <a:t>网站为保护数据安全，采用包括备份策略、日志记录、网络防火墙等技术手段，同时采用</a:t>
            </a:r>
            <a:r>
              <a:rPr lang="en-US" altLang="zh-CN" sz="2000" dirty="0">
                <a:solidFill>
                  <a:schemeClr val="tx1">
                    <a:lumMod val="75000"/>
                    <a:lumOff val="25000"/>
                  </a:schemeClr>
                </a:solidFill>
                <a:latin typeface="+mn-ea"/>
              </a:rPr>
              <a:t>HTTPS</a:t>
            </a:r>
            <a:r>
              <a:rPr lang="zh-CN" altLang="en-US" sz="2000" dirty="0">
                <a:solidFill>
                  <a:schemeClr val="tx1">
                    <a:lumMod val="75000"/>
                    <a:lumOff val="25000"/>
                  </a:schemeClr>
                </a:solidFill>
                <a:latin typeface="+mn-ea"/>
              </a:rPr>
              <a:t>协议来保护用户数据的传输安全。</a:t>
            </a:r>
            <a:endParaRPr lang="en-US" altLang="zh-CN" sz="2000" dirty="0">
              <a:solidFill>
                <a:schemeClr val="tx1">
                  <a:lumMod val="75000"/>
                  <a:lumOff val="25000"/>
                </a:schemeClr>
              </a:solidFill>
              <a:latin typeface="+mn-ea"/>
            </a:endParaRPr>
          </a:p>
        </p:txBody>
      </p:sp>
    </p:spTree>
    <p:extLst>
      <p:ext uri="{BB962C8B-B14F-4D97-AF65-F5344CB8AC3E}">
        <p14:creationId xmlns:p14="http://schemas.microsoft.com/office/powerpoint/2010/main" val="1366990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1"/>
          <p:cNvSpPr txBox="1">
            <a:spLocks/>
          </p:cNvSpPr>
          <p:nvPr/>
        </p:nvSpPr>
        <p:spPr>
          <a:xfrm>
            <a:off x="4306017" y="2520916"/>
            <a:ext cx="3865716" cy="1041761"/>
          </a:xfrm>
          <a:prstGeom prst="rect">
            <a:avLst/>
          </a:prstGeom>
        </p:spPr>
        <p:txBody>
          <a:bodyPr anchor="t"/>
          <a:lstStyle>
            <a:lvl1pPr marL="0" indent="0" algn="l" defTabSz="914400" rtl="0" eaLnBrk="1" latinLnBrk="0" hangingPunct="1">
              <a:lnSpc>
                <a:spcPct val="100000"/>
              </a:lnSpc>
              <a:spcBef>
                <a:spcPts val="1000"/>
              </a:spcBef>
              <a:buFont typeface="Arial" panose="020B0604020202020204" pitchFamily="34" charset="0"/>
              <a:buNone/>
              <a:defRPr sz="5400" b="1" kern="1200">
                <a:solidFill>
                  <a:schemeClr val="bg1"/>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感谢大家！</a:t>
            </a:r>
            <a:endParaRPr kumimoji="1" lang="en-US" altLang="zh-CN" dirty="0"/>
          </a:p>
        </p:txBody>
      </p:sp>
      <p:pic>
        <p:nvPicPr>
          <p:cNvPr id="12" name="图片 11"/>
          <p:cNvPicPr>
            <a:picLocks noChangeAspect="1"/>
          </p:cNvPicPr>
          <p:nvPr/>
        </p:nvPicPr>
        <p:blipFill>
          <a:blip r:embed="rId2">
            <a:lum bright="100000"/>
          </a:blip>
          <a:stretch>
            <a:fillRect/>
          </a:stretch>
        </p:blipFill>
        <p:spPr>
          <a:xfrm>
            <a:off x="5037156" y="6093921"/>
            <a:ext cx="2117688" cy="570755"/>
          </a:xfrm>
          <a:prstGeom prst="rect">
            <a:avLst/>
          </a:prstGeom>
        </p:spPr>
      </p:pic>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3" name="文本框 8"/>
          <p:cNvSpPr txBox="1"/>
          <p:nvPr/>
        </p:nvSpPr>
        <p:spPr>
          <a:xfrm>
            <a:off x="994838" y="3087135"/>
            <a:ext cx="10087292" cy="14859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zh-CN" altLang="en-US" sz="2400" dirty="0">
                <a:solidFill>
                  <a:schemeClr val="tx1">
                    <a:lumMod val="75000"/>
                    <a:lumOff val="25000"/>
                  </a:schemeClr>
                </a:solidFill>
                <a:latin typeface="+mn-ea"/>
              </a:rPr>
              <a:t>本项目是一个校园跳蚤市场的</a:t>
            </a:r>
            <a:r>
              <a:rPr lang="en-US" altLang="zh-CN" sz="2400" dirty="0">
                <a:solidFill>
                  <a:schemeClr val="tx1">
                    <a:lumMod val="75000"/>
                    <a:lumOff val="25000"/>
                  </a:schemeClr>
                </a:solidFill>
                <a:latin typeface="+mn-ea"/>
              </a:rPr>
              <a:t>Web</a:t>
            </a:r>
            <a:r>
              <a:rPr lang="zh-CN" altLang="en-US" sz="2400" dirty="0">
                <a:solidFill>
                  <a:schemeClr val="tx1">
                    <a:lumMod val="75000"/>
                    <a:lumOff val="25000"/>
                  </a:schemeClr>
                </a:solidFill>
                <a:latin typeface="+mn-ea"/>
              </a:rPr>
              <a:t>平台，旨在为用户提供一个安全、易用的环境来交易二手物品。我们将开发一个高质量和高可信度的网站，以便用户能够更加轻松地完成买卖交易。</a:t>
            </a:r>
          </a:p>
        </p:txBody>
      </p:sp>
      <p:sp>
        <p:nvSpPr>
          <p:cNvPr id="4" name="矩形 3"/>
          <p:cNvSpPr/>
          <p:nvPr/>
        </p:nvSpPr>
        <p:spPr>
          <a:xfrm>
            <a:off x="994838" y="2068239"/>
            <a:ext cx="2646878" cy="670120"/>
          </a:xfrm>
          <a:prstGeom prst="rect">
            <a:avLst/>
          </a:prstGeom>
        </p:spPr>
        <p:txBody>
          <a:bodyPr wrap="none">
            <a:spAutoFit/>
          </a:bodyPr>
          <a:lstStyle/>
          <a:p>
            <a:pPr lvl="0">
              <a:lnSpc>
                <a:spcPct val="130000"/>
              </a:lnSpc>
            </a:pPr>
            <a:r>
              <a:rPr lang="zh-CN" altLang="en-US" sz="3200" b="1" dirty="0">
                <a:solidFill>
                  <a:srgbClr val="003E81"/>
                </a:solidFill>
              </a:rPr>
              <a:t>一、项目概述</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Tree>
    <p:extLst>
      <p:ext uri="{BB962C8B-B14F-4D97-AF65-F5344CB8AC3E}">
        <p14:creationId xmlns:p14="http://schemas.microsoft.com/office/powerpoint/2010/main" val="903633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3" name="文本框 8"/>
          <p:cNvSpPr txBox="1"/>
          <p:nvPr/>
        </p:nvSpPr>
        <p:spPr>
          <a:xfrm>
            <a:off x="994838" y="3087135"/>
            <a:ext cx="10087292" cy="244618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zh-CN" altLang="en-US" sz="2400" dirty="0">
                <a:solidFill>
                  <a:schemeClr val="tx1">
                    <a:lumMod val="75000"/>
                    <a:lumOff val="25000"/>
                  </a:schemeClr>
                </a:solidFill>
                <a:latin typeface="+mn-ea"/>
              </a:rPr>
              <a:t>随着人们对环保和节约的日益重视，二手物品逐渐成为了越来越多人的选择。尤其是在学生群体中，由于经济状况较为有限，他们更加关注价格实惠和物超所值的商品。然而，目前市面上的二手交易平台存在一些问题，如信息不够真实可靠、流程较为复杂等。因此，我们希望通过开发一个更安全、更方便、更易用的跳蚤市场</a:t>
            </a:r>
            <a:r>
              <a:rPr lang="en-US" altLang="zh-CN" sz="2400" dirty="0">
                <a:solidFill>
                  <a:schemeClr val="tx1">
                    <a:lumMod val="75000"/>
                    <a:lumOff val="25000"/>
                  </a:schemeClr>
                </a:solidFill>
                <a:latin typeface="+mn-ea"/>
              </a:rPr>
              <a:t>Web</a:t>
            </a:r>
            <a:r>
              <a:rPr lang="zh-CN" altLang="en-US" sz="2400" dirty="0">
                <a:solidFill>
                  <a:schemeClr val="tx1">
                    <a:lumMod val="75000"/>
                    <a:lumOff val="25000"/>
                  </a:schemeClr>
                </a:solidFill>
                <a:latin typeface="+mn-ea"/>
              </a:rPr>
              <a:t>平台来解决这些问题。</a:t>
            </a:r>
          </a:p>
        </p:txBody>
      </p:sp>
      <p:sp>
        <p:nvSpPr>
          <p:cNvPr id="4" name="矩形 3"/>
          <p:cNvSpPr/>
          <p:nvPr/>
        </p:nvSpPr>
        <p:spPr>
          <a:xfrm>
            <a:off x="994838" y="2068239"/>
            <a:ext cx="2646878" cy="670120"/>
          </a:xfrm>
          <a:prstGeom prst="rect">
            <a:avLst/>
          </a:prstGeom>
        </p:spPr>
        <p:txBody>
          <a:bodyPr wrap="none">
            <a:spAutoFit/>
          </a:bodyPr>
          <a:lstStyle/>
          <a:p>
            <a:pPr lvl="0">
              <a:lnSpc>
                <a:spcPct val="130000"/>
              </a:lnSpc>
            </a:pPr>
            <a:r>
              <a:rPr lang="zh-CN" altLang="en-US" sz="3200" b="1" dirty="0">
                <a:solidFill>
                  <a:srgbClr val="003E81"/>
                </a:solidFill>
              </a:rPr>
              <a:t>二、项目背景</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Tree>
    <p:extLst>
      <p:ext uri="{BB962C8B-B14F-4D97-AF65-F5344CB8AC3E}">
        <p14:creationId xmlns:p14="http://schemas.microsoft.com/office/powerpoint/2010/main" val="1996036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3" name="文本框 8"/>
          <p:cNvSpPr txBox="1"/>
          <p:nvPr/>
        </p:nvSpPr>
        <p:spPr>
          <a:xfrm>
            <a:off x="994838" y="3087135"/>
            <a:ext cx="10087292" cy="244618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zh-CN" altLang="en-US" sz="2400" dirty="0">
                <a:solidFill>
                  <a:schemeClr val="tx1">
                    <a:lumMod val="75000"/>
                    <a:lumOff val="25000"/>
                  </a:schemeClr>
                </a:solidFill>
                <a:latin typeface="+mn-ea"/>
              </a:rPr>
              <a:t>我们主要面向以下两类人群：</a:t>
            </a:r>
          </a:p>
          <a:p>
            <a:pPr marL="285750" indent="-285750">
              <a:lnSpc>
                <a:spcPct val="130000"/>
              </a:lnSpc>
              <a:buFont typeface="Arial" charset="0"/>
              <a:buChar char="•"/>
            </a:pPr>
            <a:r>
              <a:rPr lang="en-US" altLang="zh-CN" sz="2400" b="1" dirty="0">
                <a:solidFill>
                  <a:schemeClr val="tx1">
                    <a:lumMod val="75000"/>
                    <a:lumOff val="25000"/>
                  </a:schemeClr>
                </a:solidFill>
                <a:latin typeface="+mn-ea"/>
              </a:rPr>
              <a:t>1</a:t>
            </a:r>
            <a:r>
              <a:rPr lang="zh-CN" altLang="en-US" sz="2400" b="1" dirty="0">
                <a:solidFill>
                  <a:schemeClr val="tx1">
                    <a:lumMod val="75000"/>
                    <a:lumOff val="25000"/>
                  </a:schemeClr>
                </a:solidFill>
                <a:latin typeface="+mn-ea"/>
              </a:rPr>
              <a:t>、学生</a:t>
            </a:r>
            <a:r>
              <a:rPr lang="zh-CN" altLang="en-US" sz="2400" dirty="0">
                <a:solidFill>
                  <a:schemeClr val="tx1">
                    <a:lumMod val="75000"/>
                    <a:lumOff val="25000"/>
                  </a:schemeClr>
                </a:solidFill>
                <a:latin typeface="+mn-ea"/>
              </a:rPr>
              <a:t>：在学校时，我们都会有很多闲置的物品，这个平台可以帮助他们把这些物品转卖给其他学生。</a:t>
            </a:r>
          </a:p>
          <a:p>
            <a:pPr marL="285750" indent="-285750">
              <a:lnSpc>
                <a:spcPct val="130000"/>
              </a:lnSpc>
              <a:buFont typeface="Arial" charset="0"/>
              <a:buChar char="•"/>
            </a:pPr>
            <a:r>
              <a:rPr lang="en-US" altLang="zh-CN" sz="2400" b="1" dirty="0">
                <a:solidFill>
                  <a:schemeClr val="tx1">
                    <a:lumMod val="75000"/>
                    <a:lumOff val="25000"/>
                  </a:schemeClr>
                </a:solidFill>
                <a:latin typeface="+mn-ea"/>
              </a:rPr>
              <a:t>2</a:t>
            </a:r>
            <a:r>
              <a:rPr lang="zh-CN" altLang="en-US" sz="2400" b="1" dirty="0">
                <a:solidFill>
                  <a:schemeClr val="tx1">
                    <a:lumMod val="75000"/>
                    <a:lumOff val="25000"/>
                  </a:schemeClr>
                </a:solidFill>
                <a:latin typeface="+mn-ea"/>
              </a:rPr>
              <a:t>、环保者</a:t>
            </a:r>
            <a:r>
              <a:rPr lang="zh-CN" altLang="en-US" sz="2400" dirty="0">
                <a:solidFill>
                  <a:schemeClr val="tx1">
                    <a:lumMod val="75000"/>
                    <a:lumOff val="25000"/>
                  </a:schemeClr>
                </a:solidFill>
                <a:latin typeface="+mn-ea"/>
              </a:rPr>
              <a:t>：拥有一件自己喜欢的旧物比购买一件全新的商品更环保。我们鼓励消费者使用二手市场来减少浪费。</a:t>
            </a:r>
          </a:p>
        </p:txBody>
      </p:sp>
      <p:sp>
        <p:nvSpPr>
          <p:cNvPr id="4" name="矩形 3"/>
          <p:cNvSpPr/>
          <p:nvPr/>
        </p:nvSpPr>
        <p:spPr>
          <a:xfrm>
            <a:off x="994838" y="2068239"/>
            <a:ext cx="2646878" cy="670120"/>
          </a:xfrm>
          <a:prstGeom prst="rect">
            <a:avLst/>
          </a:prstGeom>
        </p:spPr>
        <p:txBody>
          <a:bodyPr wrap="none">
            <a:spAutoFit/>
          </a:bodyPr>
          <a:lstStyle/>
          <a:p>
            <a:pPr lvl="0">
              <a:lnSpc>
                <a:spcPct val="130000"/>
              </a:lnSpc>
            </a:pPr>
            <a:r>
              <a:rPr lang="zh-CN" altLang="en-US" sz="3200" b="1" dirty="0">
                <a:solidFill>
                  <a:srgbClr val="003E81"/>
                </a:solidFill>
              </a:rPr>
              <a:t>三、目标受众</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Tree>
    <p:extLst>
      <p:ext uri="{BB962C8B-B14F-4D97-AF65-F5344CB8AC3E}">
        <p14:creationId xmlns:p14="http://schemas.microsoft.com/office/powerpoint/2010/main" val="327477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3" name="文本框 8"/>
          <p:cNvSpPr txBox="1"/>
          <p:nvPr/>
        </p:nvSpPr>
        <p:spPr>
          <a:xfrm>
            <a:off x="994838" y="2659752"/>
            <a:ext cx="10087292" cy="34064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2400" dirty="0">
                <a:solidFill>
                  <a:schemeClr val="tx1">
                    <a:lumMod val="75000"/>
                    <a:lumOff val="25000"/>
                  </a:schemeClr>
                </a:solidFill>
                <a:latin typeface="+mn-ea"/>
              </a:rPr>
              <a:t>1.	</a:t>
            </a:r>
            <a:r>
              <a:rPr lang="zh-CN" altLang="en-US" sz="2400" dirty="0">
                <a:solidFill>
                  <a:schemeClr val="tx1">
                    <a:lumMod val="75000"/>
                    <a:lumOff val="25000"/>
                  </a:schemeClr>
                </a:solidFill>
                <a:latin typeface="+mn-ea"/>
              </a:rPr>
              <a:t>用户需要一个简单易用的平台，能够快速发布商品、搜索和浏览商品、与商家或其他用户沟通等。</a:t>
            </a:r>
          </a:p>
          <a:p>
            <a:pPr marL="285750" indent="-285750">
              <a:lnSpc>
                <a:spcPct val="130000"/>
              </a:lnSpc>
              <a:buFont typeface="Arial" charset="0"/>
              <a:buChar char="•"/>
            </a:pPr>
            <a:r>
              <a:rPr lang="en-US" altLang="zh-CN" sz="2400" dirty="0">
                <a:solidFill>
                  <a:schemeClr val="tx1">
                    <a:lumMod val="75000"/>
                    <a:lumOff val="25000"/>
                  </a:schemeClr>
                </a:solidFill>
                <a:latin typeface="+mn-ea"/>
              </a:rPr>
              <a:t>2.	</a:t>
            </a:r>
            <a:r>
              <a:rPr lang="zh-CN" altLang="en-US" sz="2400" dirty="0">
                <a:solidFill>
                  <a:schemeClr val="tx1">
                    <a:lumMod val="75000"/>
                    <a:lumOff val="25000"/>
                  </a:schemeClr>
                </a:solidFill>
                <a:latin typeface="+mn-ea"/>
              </a:rPr>
              <a:t>用户需要一个真实可靠的平台，以确保所购买商品的质量和卖家的真实身份。</a:t>
            </a:r>
          </a:p>
          <a:p>
            <a:pPr marL="285750" indent="-285750">
              <a:lnSpc>
                <a:spcPct val="130000"/>
              </a:lnSpc>
              <a:buFont typeface="Arial" charset="0"/>
              <a:buChar char="•"/>
            </a:pPr>
            <a:r>
              <a:rPr lang="en-US" altLang="zh-CN" sz="2400" dirty="0">
                <a:solidFill>
                  <a:schemeClr val="tx1">
                    <a:lumMod val="75000"/>
                    <a:lumOff val="25000"/>
                  </a:schemeClr>
                </a:solidFill>
                <a:latin typeface="+mn-ea"/>
              </a:rPr>
              <a:t>3.	</a:t>
            </a:r>
            <a:r>
              <a:rPr lang="zh-CN" altLang="en-US" sz="2400" dirty="0">
                <a:solidFill>
                  <a:schemeClr val="tx1">
                    <a:lumMod val="75000"/>
                    <a:lumOff val="25000"/>
                  </a:schemeClr>
                </a:solidFill>
                <a:latin typeface="+mn-ea"/>
              </a:rPr>
              <a:t>用户需要一个安全保障的平台，保护用户的个人隐私和商品信息。</a:t>
            </a:r>
          </a:p>
          <a:p>
            <a:pPr marL="285750" indent="-285750">
              <a:lnSpc>
                <a:spcPct val="130000"/>
              </a:lnSpc>
              <a:buFont typeface="Arial" charset="0"/>
              <a:buChar char="•"/>
            </a:pPr>
            <a:r>
              <a:rPr lang="en-US" altLang="zh-CN" sz="2400" dirty="0">
                <a:solidFill>
                  <a:schemeClr val="tx1">
                    <a:lumMod val="75000"/>
                    <a:lumOff val="25000"/>
                  </a:schemeClr>
                </a:solidFill>
                <a:latin typeface="+mn-ea"/>
              </a:rPr>
              <a:t>4.	</a:t>
            </a:r>
            <a:r>
              <a:rPr lang="zh-CN" altLang="en-US" sz="2400" dirty="0">
                <a:solidFill>
                  <a:schemeClr val="tx1">
                    <a:lumMod val="75000"/>
                    <a:lumOff val="25000"/>
                  </a:schemeClr>
                </a:solidFill>
                <a:latin typeface="+mn-ea"/>
              </a:rPr>
              <a:t>用户需要一个具有社交属性的平台，可以通过分享、评论等方式与其他用户互动。</a:t>
            </a:r>
          </a:p>
        </p:txBody>
      </p:sp>
      <p:sp>
        <p:nvSpPr>
          <p:cNvPr id="4" name="矩形 3"/>
          <p:cNvSpPr/>
          <p:nvPr/>
        </p:nvSpPr>
        <p:spPr>
          <a:xfrm>
            <a:off x="994838" y="1733179"/>
            <a:ext cx="3467616" cy="670120"/>
          </a:xfrm>
          <a:prstGeom prst="rect">
            <a:avLst/>
          </a:prstGeom>
        </p:spPr>
        <p:txBody>
          <a:bodyPr wrap="none">
            <a:spAutoFit/>
          </a:bodyPr>
          <a:lstStyle/>
          <a:p>
            <a:pPr lvl="0">
              <a:lnSpc>
                <a:spcPct val="130000"/>
              </a:lnSpc>
            </a:pPr>
            <a:r>
              <a:rPr lang="zh-CN" altLang="en-US" sz="3200" b="1" dirty="0">
                <a:solidFill>
                  <a:srgbClr val="003E81"/>
                </a:solidFill>
              </a:rPr>
              <a:t>四、用户需求分析</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Tree>
    <p:extLst>
      <p:ext uri="{BB962C8B-B14F-4D97-AF65-F5344CB8AC3E}">
        <p14:creationId xmlns:p14="http://schemas.microsoft.com/office/powerpoint/2010/main" val="2081286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4" name="矩形 3"/>
          <p:cNvSpPr/>
          <p:nvPr/>
        </p:nvSpPr>
        <p:spPr>
          <a:xfrm>
            <a:off x="994838" y="1343819"/>
            <a:ext cx="1826141" cy="670120"/>
          </a:xfrm>
          <a:prstGeom prst="rect">
            <a:avLst/>
          </a:prstGeom>
        </p:spPr>
        <p:txBody>
          <a:bodyPr wrap="none">
            <a:spAutoFit/>
          </a:bodyPr>
          <a:lstStyle/>
          <a:p>
            <a:pPr lvl="0">
              <a:lnSpc>
                <a:spcPct val="130000"/>
              </a:lnSpc>
            </a:pPr>
            <a:r>
              <a:rPr lang="zh-CN" altLang="en-US" sz="3200" b="1" dirty="0">
                <a:solidFill>
                  <a:srgbClr val="003E81"/>
                </a:solidFill>
              </a:rPr>
              <a:t>五、功能</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5" name="矩形 4">
            <a:extLst>
              <a:ext uri="{FF2B5EF4-FFF2-40B4-BE49-F238E27FC236}">
                <a16:creationId xmlns:a16="http://schemas.microsoft.com/office/drawing/2014/main" id="{B1344BAF-30C2-913B-7E42-52FCEB9EC203}"/>
              </a:ext>
            </a:extLst>
          </p:cNvPr>
          <p:cNvSpPr/>
          <p:nvPr/>
        </p:nvSpPr>
        <p:spPr>
          <a:xfrm flipV="1">
            <a:off x="975732" y="2261027"/>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文本框 8">
            <a:extLst>
              <a:ext uri="{FF2B5EF4-FFF2-40B4-BE49-F238E27FC236}">
                <a16:creationId xmlns:a16="http://schemas.microsoft.com/office/drawing/2014/main" id="{9D1D5590-7BB8-257A-4BFC-99612539CA14}"/>
              </a:ext>
            </a:extLst>
          </p:cNvPr>
          <p:cNvSpPr txBox="1"/>
          <p:nvPr/>
        </p:nvSpPr>
        <p:spPr>
          <a:xfrm>
            <a:off x="1731574" y="2753470"/>
            <a:ext cx="3791336" cy="358213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b="1" dirty="0">
                <a:solidFill>
                  <a:schemeClr val="tx1">
                    <a:lumMod val="75000"/>
                    <a:lumOff val="25000"/>
                  </a:schemeClr>
                </a:solidFill>
                <a:latin typeface="+mn-ea"/>
              </a:rPr>
              <a:t>1</a:t>
            </a:r>
            <a:r>
              <a:rPr lang="zh-CN" altLang="en-US" sz="1600" b="1" dirty="0">
                <a:solidFill>
                  <a:schemeClr val="tx1">
                    <a:lumMod val="75000"/>
                    <a:lumOff val="25000"/>
                  </a:schemeClr>
                </a:solidFill>
                <a:latin typeface="+mn-ea"/>
              </a:rPr>
              <a:t>、注册</a:t>
            </a:r>
            <a:r>
              <a:rPr lang="en-US" altLang="zh-CN" sz="1600" b="1" dirty="0">
                <a:solidFill>
                  <a:schemeClr val="tx1">
                    <a:lumMod val="75000"/>
                    <a:lumOff val="25000"/>
                  </a:schemeClr>
                </a:solidFill>
                <a:latin typeface="+mn-ea"/>
              </a:rPr>
              <a:t>/</a:t>
            </a:r>
            <a:r>
              <a:rPr lang="zh-CN" altLang="en-US" sz="1600" b="1" dirty="0">
                <a:solidFill>
                  <a:schemeClr val="tx1">
                    <a:lumMod val="75000"/>
                    <a:lumOff val="25000"/>
                  </a:schemeClr>
                </a:solidFill>
                <a:latin typeface="+mn-ea"/>
              </a:rPr>
              <a:t>登录</a:t>
            </a:r>
            <a:r>
              <a:rPr lang="zh-CN" altLang="en-US" sz="1600" dirty="0">
                <a:solidFill>
                  <a:schemeClr val="tx1">
                    <a:lumMod val="75000"/>
                    <a:lumOff val="25000"/>
                  </a:schemeClr>
                </a:solidFill>
                <a:latin typeface="+mn-ea"/>
              </a:rPr>
              <a:t>：用户需要先注册一个账户才能发布信息或进行交易。</a:t>
            </a:r>
          </a:p>
          <a:p>
            <a:pPr>
              <a:lnSpc>
                <a:spcPct val="130000"/>
              </a:lnSpc>
            </a:pPr>
            <a:r>
              <a:rPr lang="en-US" altLang="zh-CN" sz="1600" b="1" dirty="0">
                <a:solidFill>
                  <a:schemeClr val="tx1">
                    <a:lumMod val="75000"/>
                    <a:lumOff val="25000"/>
                  </a:schemeClr>
                </a:solidFill>
                <a:latin typeface="+mn-ea"/>
              </a:rPr>
              <a:t>2</a:t>
            </a:r>
            <a:r>
              <a:rPr lang="zh-CN" altLang="en-US" sz="1600" b="1" dirty="0">
                <a:solidFill>
                  <a:schemeClr val="tx1">
                    <a:lumMod val="75000"/>
                    <a:lumOff val="25000"/>
                  </a:schemeClr>
                </a:solidFill>
                <a:latin typeface="+mn-ea"/>
              </a:rPr>
              <a:t>、发布</a:t>
            </a:r>
            <a:r>
              <a:rPr lang="en-US" altLang="zh-CN" sz="1600" b="1" dirty="0">
                <a:solidFill>
                  <a:schemeClr val="tx1">
                    <a:lumMod val="75000"/>
                    <a:lumOff val="25000"/>
                  </a:schemeClr>
                </a:solidFill>
                <a:latin typeface="+mn-ea"/>
              </a:rPr>
              <a:t>/</a:t>
            </a:r>
            <a:r>
              <a:rPr lang="zh-CN" altLang="en-US" sz="1600" b="1" dirty="0">
                <a:solidFill>
                  <a:schemeClr val="tx1">
                    <a:lumMod val="75000"/>
                    <a:lumOff val="25000"/>
                  </a:schemeClr>
                </a:solidFill>
                <a:latin typeface="+mn-ea"/>
              </a:rPr>
              <a:t>编辑</a:t>
            </a:r>
            <a:r>
              <a:rPr lang="en-US" altLang="zh-CN" sz="1600" b="1" dirty="0">
                <a:solidFill>
                  <a:schemeClr val="tx1">
                    <a:lumMod val="75000"/>
                    <a:lumOff val="25000"/>
                  </a:schemeClr>
                </a:solidFill>
                <a:latin typeface="+mn-ea"/>
              </a:rPr>
              <a:t>/</a:t>
            </a:r>
            <a:r>
              <a:rPr lang="zh-CN" altLang="en-US" sz="1600" b="1" dirty="0">
                <a:solidFill>
                  <a:schemeClr val="tx1">
                    <a:lumMod val="75000"/>
                    <a:lumOff val="25000"/>
                  </a:schemeClr>
                </a:solidFill>
                <a:latin typeface="+mn-ea"/>
              </a:rPr>
              <a:t>删除商品</a:t>
            </a:r>
            <a:r>
              <a:rPr lang="zh-CN" altLang="en-US" sz="1600" dirty="0">
                <a:solidFill>
                  <a:schemeClr val="tx1">
                    <a:lumMod val="75000"/>
                    <a:lumOff val="25000"/>
                  </a:schemeClr>
                </a:solidFill>
                <a:latin typeface="+mn-ea"/>
              </a:rPr>
              <a:t>：允许用户上传图片，并写下商品描述，设置价格等内容，同时支持后期修改和删除。</a:t>
            </a:r>
          </a:p>
          <a:p>
            <a:pPr>
              <a:lnSpc>
                <a:spcPct val="130000"/>
              </a:lnSpc>
            </a:pPr>
            <a:r>
              <a:rPr lang="en-US" altLang="zh-CN" sz="1600" b="1" dirty="0">
                <a:solidFill>
                  <a:schemeClr val="tx1">
                    <a:lumMod val="75000"/>
                    <a:lumOff val="25000"/>
                  </a:schemeClr>
                </a:solidFill>
                <a:latin typeface="+mn-ea"/>
              </a:rPr>
              <a:t>3</a:t>
            </a:r>
            <a:r>
              <a:rPr lang="zh-CN" altLang="en-US" sz="1600" b="1" dirty="0">
                <a:solidFill>
                  <a:schemeClr val="tx1">
                    <a:lumMod val="75000"/>
                    <a:lumOff val="25000"/>
                  </a:schemeClr>
                </a:solidFill>
                <a:latin typeface="+mn-ea"/>
              </a:rPr>
              <a:t>、搜索功能</a:t>
            </a:r>
            <a:r>
              <a:rPr lang="zh-CN" altLang="en-US" sz="1600" dirty="0">
                <a:solidFill>
                  <a:schemeClr val="tx1">
                    <a:lumMod val="75000"/>
                    <a:lumOff val="25000"/>
                  </a:schemeClr>
                </a:solidFill>
                <a:latin typeface="+mn-ea"/>
              </a:rPr>
              <a:t>：实现商品分类及关键字搜索，方便用户找到想要的商品。</a:t>
            </a:r>
          </a:p>
          <a:p>
            <a:pPr>
              <a:lnSpc>
                <a:spcPct val="130000"/>
              </a:lnSpc>
            </a:pPr>
            <a:r>
              <a:rPr lang="en-US" altLang="zh-CN" sz="1600" b="1" dirty="0">
                <a:solidFill>
                  <a:schemeClr val="tx1">
                    <a:lumMod val="75000"/>
                    <a:lumOff val="25000"/>
                  </a:schemeClr>
                </a:solidFill>
                <a:latin typeface="+mn-ea"/>
              </a:rPr>
              <a:t>4</a:t>
            </a:r>
            <a:r>
              <a:rPr lang="zh-CN" altLang="en-US" sz="1600" b="1" dirty="0">
                <a:solidFill>
                  <a:schemeClr val="tx1">
                    <a:lumMod val="75000"/>
                    <a:lumOff val="25000"/>
                  </a:schemeClr>
                </a:solidFill>
                <a:latin typeface="+mn-ea"/>
              </a:rPr>
              <a:t>、线下交易</a:t>
            </a:r>
            <a:r>
              <a:rPr lang="zh-CN" altLang="en-US" sz="1600" dirty="0">
                <a:solidFill>
                  <a:schemeClr val="tx1">
                    <a:lumMod val="75000"/>
                    <a:lumOff val="25000"/>
                  </a:schemeClr>
                </a:solidFill>
                <a:latin typeface="+mn-ea"/>
              </a:rPr>
              <a:t>：由于我们是基于校园服务的二手交易平台，并不支持线上交易。</a:t>
            </a:r>
          </a:p>
          <a:p>
            <a:pPr>
              <a:lnSpc>
                <a:spcPct val="130000"/>
              </a:lnSpc>
            </a:pPr>
            <a:r>
              <a:rPr lang="en-US" altLang="zh-CN" sz="1600" b="1" dirty="0">
                <a:solidFill>
                  <a:schemeClr val="tx1">
                    <a:lumMod val="75000"/>
                    <a:lumOff val="25000"/>
                  </a:schemeClr>
                </a:solidFill>
                <a:latin typeface="+mn-ea"/>
              </a:rPr>
              <a:t>5</a:t>
            </a:r>
            <a:r>
              <a:rPr lang="zh-CN" altLang="en-US" sz="1600" b="1" dirty="0">
                <a:solidFill>
                  <a:schemeClr val="tx1">
                    <a:lumMod val="75000"/>
                    <a:lumOff val="25000"/>
                  </a:schemeClr>
                </a:solidFill>
                <a:latin typeface="+mn-ea"/>
              </a:rPr>
              <a:t>、站内信</a:t>
            </a:r>
            <a:r>
              <a:rPr lang="zh-CN" altLang="en-US" sz="1600" dirty="0">
                <a:solidFill>
                  <a:schemeClr val="tx1">
                    <a:lumMod val="75000"/>
                    <a:lumOff val="25000"/>
                  </a:schemeClr>
                </a:solidFill>
                <a:latin typeface="+mn-ea"/>
              </a:rPr>
              <a:t>：为用户提供一个私密的聊天环境，方便交流和沟通。</a:t>
            </a:r>
          </a:p>
        </p:txBody>
      </p:sp>
      <p:sp>
        <p:nvSpPr>
          <p:cNvPr id="7" name="矩形 6">
            <a:extLst>
              <a:ext uri="{FF2B5EF4-FFF2-40B4-BE49-F238E27FC236}">
                <a16:creationId xmlns:a16="http://schemas.microsoft.com/office/drawing/2014/main" id="{26BFC28E-ADFA-1CA2-8480-4B00994C5175}"/>
              </a:ext>
            </a:extLst>
          </p:cNvPr>
          <p:cNvSpPr/>
          <p:nvPr/>
        </p:nvSpPr>
        <p:spPr>
          <a:xfrm>
            <a:off x="1787801" y="2306188"/>
            <a:ext cx="1210588" cy="453457"/>
          </a:xfrm>
          <a:prstGeom prst="rect">
            <a:avLst/>
          </a:prstGeom>
        </p:spPr>
        <p:txBody>
          <a:bodyPr wrap="square">
            <a:spAutoFit/>
          </a:bodyPr>
          <a:lstStyle/>
          <a:p>
            <a:pPr lvl="0">
              <a:lnSpc>
                <a:spcPct val="130000"/>
              </a:lnSpc>
            </a:pPr>
            <a:r>
              <a:rPr lang="zh-CN" altLang="en-US" sz="2000" b="1" dirty="0">
                <a:solidFill>
                  <a:srgbClr val="003E81"/>
                </a:solidFill>
              </a:rPr>
              <a:t>基本功能</a:t>
            </a:r>
            <a:endParaRPr lang="en-US" altLang="zh-CN" sz="2000" b="1" dirty="0">
              <a:solidFill>
                <a:srgbClr val="003E81"/>
              </a:solidFill>
            </a:endParaRPr>
          </a:p>
        </p:txBody>
      </p:sp>
      <p:sp>
        <p:nvSpPr>
          <p:cNvPr id="8" name="矩形 7">
            <a:extLst>
              <a:ext uri="{FF2B5EF4-FFF2-40B4-BE49-F238E27FC236}">
                <a16:creationId xmlns:a16="http://schemas.microsoft.com/office/drawing/2014/main" id="{B4351FF8-8441-BD1E-8360-EAA4E2607EC5}"/>
              </a:ext>
            </a:extLst>
          </p:cNvPr>
          <p:cNvSpPr/>
          <p:nvPr/>
        </p:nvSpPr>
        <p:spPr>
          <a:xfrm>
            <a:off x="915325" y="2261027"/>
            <a:ext cx="816249" cy="814582"/>
          </a:xfrm>
          <a:prstGeom prst="rect">
            <a:avLst/>
          </a:prstGeom>
        </p:spPr>
        <p:txBody>
          <a:bodyPr wrap="square">
            <a:spAutoFit/>
          </a:bodyPr>
          <a:lstStyle/>
          <a:p>
            <a:pPr lvl="0">
              <a:lnSpc>
                <a:spcPct val="130000"/>
              </a:lnSpc>
            </a:pPr>
            <a:r>
              <a:rPr lang="en-US" altLang="zh-CN" sz="4000" b="1" dirty="0">
                <a:solidFill>
                  <a:srgbClr val="003E81"/>
                </a:solidFill>
              </a:rPr>
              <a:t>01</a:t>
            </a:r>
          </a:p>
        </p:txBody>
      </p:sp>
      <p:sp>
        <p:nvSpPr>
          <p:cNvPr id="9" name="矩形 8">
            <a:extLst>
              <a:ext uri="{FF2B5EF4-FFF2-40B4-BE49-F238E27FC236}">
                <a16:creationId xmlns:a16="http://schemas.microsoft.com/office/drawing/2014/main" id="{59DF77A1-00B5-0F8E-55F7-8FABA2E3B05B}"/>
              </a:ext>
            </a:extLst>
          </p:cNvPr>
          <p:cNvSpPr/>
          <p:nvPr/>
        </p:nvSpPr>
        <p:spPr>
          <a:xfrm flipV="1">
            <a:off x="6054244" y="2267202"/>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8">
            <a:extLst>
              <a:ext uri="{FF2B5EF4-FFF2-40B4-BE49-F238E27FC236}">
                <a16:creationId xmlns:a16="http://schemas.microsoft.com/office/drawing/2014/main" id="{DA4C0588-1028-0D21-18A9-6844FCC6ADC9}"/>
              </a:ext>
            </a:extLst>
          </p:cNvPr>
          <p:cNvSpPr txBox="1"/>
          <p:nvPr/>
        </p:nvSpPr>
        <p:spPr>
          <a:xfrm>
            <a:off x="6810085" y="2759645"/>
            <a:ext cx="3791337" cy="262187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b="1" dirty="0">
                <a:solidFill>
                  <a:schemeClr val="tx1">
                    <a:lumMod val="75000"/>
                    <a:lumOff val="25000"/>
                  </a:schemeClr>
                </a:solidFill>
                <a:latin typeface="+mn-ea"/>
              </a:rPr>
              <a:t>1</a:t>
            </a:r>
            <a:r>
              <a:rPr lang="zh-CN" altLang="en-US" sz="1600" b="1" dirty="0">
                <a:solidFill>
                  <a:schemeClr val="tx1">
                    <a:lumMod val="75000"/>
                    <a:lumOff val="25000"/>
                  </a:schemeClr>
                </a:solidFill>
                <a:latin typeface="+mn-ea"/>
              </a:rPr>
              <a:t>、推荐系统</a:t>
            </a:r>
            <a:r>
              <a:rPr lang="zh-CN" altLang="en-US" sz="1600" dirty="0">
                <a:solidFill>
                  <a:schemeClr val="tx1">
                    <a:lumMod val="75000"/>
                    <a:lumOff val="25000"/>
                  </a:schemeClr>
                </a:solidFill>
                <a:latin typeface="+mn-ea"/>
              </a:rPr>
              <a:t>：基于用户浏览历史和搜索历史，推荐用户可能感兴趣的商品。</a:t>
            </a:r>
          </a:p>
          <a:p>
            <a:pPr>
              <a:lnSpc>
                <a:spcPct val="130000"/>
              </a:lnSpc>
            </a:pPr>
            <a:r>
              <a:rPr lang="en-US" altLang="zh-CN" sz="1600" b="1" dirty="0">
                <a:solidFill>
                  <a:schemeClr val="tx1">
                    <a:lumMod val="75000"/>
                    <a:lumOff val="25000"/>
                  </a:schemeClr>
                </a:solidFill>
                <a:latin typeface="+mn-ea"/>
              </a:rPr>
              <a:t>2</a:t>
            </a:r>
            <a:r>
              <a:rPr lang="zh-CN" altLang="en-US" sz="1600" b="1" dirty="0">
                <a:solidFill>
                  <a:schemeClr val="tx1">
                    <a:lumMod val="75000"/>
                    <a:lumOff val="25000"/>
                  </a:schemeClr>
                </a:solidFill>
                <a:latin typeface="+mn-ea"/>
              </a:rPr>
              <a:t>、社交化分享</a:t>
            </a:r>
            <a:r>
              <a:rPr lang="zh-CN" altLang="en-US" sz="1600" dirty="0">
                <a:solidFill>
                  <a:schemeClr val="tx1">
                    <a:lumMod val="75000"/>
                    <a:lumOff val="25000"/>
                  </a:schemeClr>
                </a:solidFill>
                <a:latin typeface="+mn-ea"/>
              </a:rPr>
              <a:t>：用户可以将自己发布的商品分享到社交媒体平台上，增加曝光度。</a:t>
            </a:r>
          </a:p>
          <a:p>
            <a:pPr>
              <a:lnSpc>
                <a:spcPct val="130000"/>
              </a:lnSpc>
            </a:pPr>
            <a:r>
              <a:rPr lang="en-US" altLang="zh-CN" sz="1600" b="1" dirty="0">
                <a:solidFill>
                  <a:schemeClr val="tx1">
                    <a:lumMod val="75000"/>
                    <a:lumOff val="25000"/>
                  </a:schemeClr>
                </a:solidFill>
                <a:latin typeface="+mn-ea"/>
              </a:rPr>
              <a:t>3</a:t>
            </a:r>
            <a:r>
              <a:rPr lang="zh-CN" altLang="en-US" sz="1600" b="1" dirty="0">
                <a:solidFill>
                  <a:schemeClr val="tx1">
                    <a:lumMod val="75000"/>
                    <a:lumOff val="25000"/>
                  </a:schemeClr>
                </a:solidFill>
                <a:latin typeface="+mn-ea"/>
              </a:rPr>
              <a:t>、用户评价系统</a:t>
            </a:r>
            <a:r>
              <a:rPr lang="zh-CN" altLang="en-US" sz="1600" dirty="0">
                <a:solidFill>
                  <a:schemeClr val="tx1">
                    <a:lumMod val="75000"/>
                    <a:lumOff val="25000"/>
                  </a:schemeClr>
                </a:solidFill>
                <a:latin typeface="+mn-ea"/>
              </a:rPr>
              <a:t>：用户可对购买的商品和卖家进行评价，增强平台的可信度，帮助其他用户更好地做出决策。</a:t>
            </a:r>
          </a:p>
        </p:txBody>
      </p:sp>
      <p:sp>
        <p:nvSpPr>
          <p:cNvPr id="11" name="矩形 10">
            <a:extLst>
              <a:ext uri="{FF2B5EF4-FFF2-40B4-BE49-F238E27FC236}">
                <a16:creationId xmlns:a16="http://schemas.microsoft.com/office/drawing/2014/main" id="{5C712679-05A0-A6C9-A4B7-7CA40E1C620A}"/>
              </a:ext>
            </a:extLst>
          </p:cNvPr>
          <p:cNvSpPr/>
          <p:nvPr/>
        </p:nvSpPr>
        <p:spPr>
          <a:xfrm>
            <a:off x="6866313" y="2312363"/>
            <a:ext cx="1210588" cy="453457"/>
          </a:xfrm>
          <a:prstGeom prst="rect">
            <a:avLst/>
          </a:prstGeom>
        </p:spPr>
        <p:txBody>
          <a:bodyPr wrap="square">
            <a:spAutoFit/>
          </a:bodyPr>
          <a:lstStyle/>
          <a:p>
            <a:pPr lvl="0">
              <a:lnSpc>
                <a:spcPct val="130000"/>
              </a:lnSpc>
            </a:pPr>
            <a:r>
              <a:rPr lang="zh-CN" altLang="en-US" sz="2000" b="1" dirty="0">
                <a:solidFill>
                  <a:srgbClr val="003E81"/>
                </a:solidFill>
              </a:rPr>
              <a:t>高级功能</a:t>
            </a:r>
            <a:endParaRPr lang="en-US" altLang="zh-CN" sz="2000" b="1" dirty="0">
              <a:solidFill>
                <a:srgbClr val="003E81"/>
              </a:solidFill>
            </a:endParaRPr>
          </a:p>
        </p:txBody>
      </p:sp>
      <p:sp>
        <p:nvSpPr>
          <p:cNvPr id="12" name="矩形 11">
            <a:extLst>
              <a:ext uri="{FF2B5EF4-FFF2-40B4-BE49-F238E27FC236}">
                <a16:creationId xmlns:a16="http://schemas.microsoft.com/office/drawing/2014/main" id="{99884746-38C6-7101-893F-C9025C3AB2B7}"/>
              </a:ext>
            </a:extLst>
          </p:cNvPr>
          <p:cNvSpPr/>
          <p:nvPr/>
        </p:nvSpPr>
        <p:spPr>
          <a:xfrm>
            <a:off x="5993837" y="2267202"/>
            <a:ext cx="816249" cy="814582"/>
          </a:xfrm>
          <a:prstGeom prst="rect">
            <a:avLst/>
          </a:prstGeom>
        </p:spPr>
        <p:txBody>
          <a:bodyPr wrap="square">
            <a:spAutoFit/>
          </a:bodyPr>
          <a:lstStyle/>
          <a:p>
            <a:pPr lvl="0">
              <a:lnSpc>
                <a:spcPct val="130000"/>
              </a:lnSpc>
            </a:pPr>
            <a:r>
              <a:rPr lang="en-US" altLang="zh-CN" sz="4000" b="1" dirty="0">
                <a:solidFill>
                  <a:srgbClr val="003E81"/>
                </a:solidFill>
              </a:rPr>
              <a:t>02</a:t>
            </a:r>
          </a:p>
        </p:txBody>
      </p:sp>
    </p:spTree>
    <p:extLst>
      <p:ext uri="{BB962C8B-B14F-4D97-AF65-F5344CB8AC3E}">
        <p14:creationId xmlns:p14="http://schemas.microsoft.com/office/powerpoint/2010/main" val="2230643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a:t>
            </a:r>
            <a:r>
              <a:rPr kumimoji="1" lang="en-US" altLang="zh-CN" dirty="0"/>
              <a:t>WEB</a:t>
            </a:r>
            <a:r>
              <a:rPr kumimoji="1" lang="zh-CN" altLang="en-US" dirty="0"/>
              <a:t>项目建议书</a:t>
            </a:r>
          </a:p>
        </p:txBody>
      </p:sp>
      <p:sp>
        <p:nvSpPr>
          <p:cNvPr id="4" name="矩形 3"/>
          <p:cNvSpPr/>
          <p:nvPr/>
        </p:nvSpPr>
        <p:spPr>
          <a:xfrm>
            <a:off x="994838" y="1733179"/>
            <a:ext cx="2646878" cy="670120"/>
          </a:xfrm>
          <a:prstGeom prst="rect">
            <a:avLst/>
          </a:prstGeom>
        </p:spPr>
        <p:txBody>
          <a:bodyPr wrap="none">
            <a:spAutoFit/>
          </a:bodyPr>
          <a:lstStyle/>
          <a:p>
            <a:pPr lvl="0">
              <a:lnSpc>
                <a:spcPct val="130000"/>
              </a:lnSpc>
            </a:pPr>
            <a:r>
              <a:rPr lang="zh-CN" altLang="en-US" sz="3200" b="1" dirty="0">
                <a:solidFill>
                  <a:srgbClr val="003E81"/>
                </a:solidFill>
              </a:rPr>
              <a:t>六、技术实现</a:t>
            </a:r>
            <a:endParaRPr lang="en-US" altLang="zh-CN" sz="3200" b="1" dirty="0">
              <a:solidFill>
                <a:srgbClr val="003E81"/>
              </a:solidFill>
            </a:endParaRP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5" name="矩形 4">
            <a:extLst>
              <a:ext uri="{FF2B5EF4-FFF2-40B4-BE49-F238E27FC236}">
                <a16:creationId xmlns:a16="http://schemas.microsoft.com/office/drawing/2014/main" id="{24AFCCE4-C02B-9D93-AC47-265BC776E271}"/>
              </a:ext>
            </a:extLst>
          </p:cNvPr>
          <p:cNvSpPr/>
          <p:nvPr/>
        </p:nvSpPr>
        <p:spPr>
          <a:xfrm flipV="1">
            <a:off x="1055245" y="2961964"/>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文本框 8">
            <a:extLst>
              <a:ext uri="{FF2B5EF4-FFF2-40B4-BE49-F238E27FC236}">
                <a16:creationId xmlns:a16="http://schemas.microsoft.com/office/drawing/2014/main" id="{74ABD469-437E-EFD2-D0C7-501B1E69ECB8}"/>
              </a:ext>
            </a:extLst>
          </p:cNvPr>
          <p:cNvSpPr txBox="1"/>
          <p:nvPr/>
        </p:nvSpPr>
        <p:spPr>
          <a:xfrm>
            <a:off x="1811087" y="3454407"/>
            <a:ext cx="2305626" cy="137268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b="1" dirty="0">
                <a:solidFill>
                  <a:schemeClr val="tx1">
                    <a:lumMod val="75000"/>
                    <a:lumOff val="25000"/>
                  </a:schemeClr>
                </a:solidFill>
                <a:latin typeface="+mn-ea"/>
              </a:rPr>
              <a:t>数据库</a:t>
            </a:r>
            <a:r>
              <a:rPr lang="zh-CN" altLang="en-US" sz="1600" dirty="0">
                <a:solidFill>
                  <a:schemeClr val="tx1">
                    <a:lumMod val="75000"/>
                    <a:lumOff val="25000"/>
                  </a:schemeClr>
                </a:solidFill>
                <a:latin typeface="+mn-ea"/>
              </a:rPr>
              <a:t>：</a:t>
            </a:r>
            <a:r>
              <a:rPr lang="en-US" altLang="zh-CN" sz="1600" dirty="0" smtClean="0">
                <a:solidFill>
                  <a:schemeClr val="tx1">
                    <a:lumMod val="75000"/>
                    <a:lumOff val="25000"/>
                  </a:schemeClr>
                </a:solidFill>
                <a:latin typeface="+mn-ea"/>
              </a:rPr>
              <a:t>MySQL</a:t>
            </a:r>
          </a:p>
          <a:p>
            <a:pPr>
              <a:lnSpc>
                <a:spcPct val="130000"/>
              </a:lnSpc>
            </a:pPr>
            <a:r>
              <a:rPr lang="zh-CN" altLang="en-US" sz="1600" b="1" dirty="0">
                <a:solidFill>
                  <a:schemeClr val="tx1">
                    <a:lumMod val="75000"/>
                    <a:lumOff val="25000"/>
                  </a:schemeClr>
                </a:solidFill>
                <a:latin typeface="+mn-ea"/>
              </a:rPr>
              <a:t>框架</a:t>
            </a:r>
            <a:r>
              <a:rPr lang="zh-CN" altLang="en-US" sz="1600" dirty="0" smtClean="0">
                <a:solidFill>
                  <a:schemeClr val="tx1">
                    <a:lumMod val="75000"/>
                    <a:lumOff val="25000"/>
                  </a:schemeClr>
                </a:solidFill>
                <a:latin typeface="+mn-ea"/>
              </a:rPr>
              <a:t>：</a:t>
            </a:r>
            <a:r>
              <a:rPr lang="en-US" altLang="zh-CN" sz="1600" dirty="0" smtClean="0">
                <a:solidFill>
                  <a:schemeClr val="tx1">
                    <a:lumMod val="75000"/>
                    <a:lumOff val="25000"/>
                  </a:schemeClr>
                </a:solidFill>
                <a:latin typeface="+mn-ea"/>
              </a:rPr>
              <a:t>express</a:t>
            </a:r>
            <a:endParaRPr lang="en-US" altLang="zh-CN" sz="1600" dirty="0">
              <a:solidFill>
                <a:schemeClr val="tx1">
                  <a:lumMod val="75000"/>
                  <a:lumOff val="25000"/>
                </a:schemeClr>
              </a:solidFill>
              <a:latin typeface="+mn-ea"/>
            </a:endParaRPr>
          </a:p>
          <a:p>
            <a:pPr>
              <a:lnSpc>
                <a:spcPct val="130000"/>
              </a:lnSpc>
            </a:pPr>
            <a:r>
              <a:rPr lang="zh-CN" altLang="en-US" sz="1600" b="1" dirty="0">
                <a:solidFill>
                  <a:schemeClr val="tx1">
                    <a:lumMod val="75000"/>
                    <a:lumOff val="25000"/>
                  </a:schemeClr>
                </a:solidFill>
                <a:latin typeface="+mn-ea"/>
              </a:rPr>
              <a:t>缓存</a:t>
            </a:r>
            <a:r>
              <a:rPr lang="zh-CN" altLang="en-US" sz="1600" dirty="0">
                <a:solidFill>
                  <a:schemeClr val="tx1">
                    <a:lumMod val="75000"/>
                    <a:lumOff val="25000"/>
                  </a:schemeClr>
                </a:solidFill>
                <a:latin typeface="+mn-ea"/>
              </a:rPr>
              <a:t>：</a:t>
            </a:r>
            <a:r>
              <a:rPr lang="en-US" altLang="zh-CN" sz="1600" dirty="0">
                <a:solidFill>
                  <a:schemeClr val="tx1">
                    <a:lumMod val="75000"/>
                    <a:lumOff val="25000"/>
                  </a:schemeClr>
                </a:solidFill>
                <a:latin typeface="+mn-ea"/>
              </a:rPr>
              <a:t>Redis</a:t>
            </a:r>
          </a:p>
          <a:p>
            <a:pPr>
              <a:lnSpc>
                <a:spcPct val="130000"/>
              </a:lnSpc>
            </a:pPr>
            <a:r>
              <a:rPr lang="zh-CN" altLang="en-US" sz="1600" b="1" dirty="0" smtClean="0">
                <a:solidFill>
                  <a:schemeClr val="tx1">
                    <a:lumMod val="75000"/>
                    <a:lumOff val="25000"/>
                  </a:schemeClr>
                </a:solidFill>
                <a:latin typeface="+mn-ea"/>
              </a:rPr>
              <a:t>运行环境</a:t>
            </a:r>
            <a:r>
              <a:rPr lang="zh-CN" altLang="en-US" sz="1600" dirty="0" smtClean="0">
                <a:solidFill>
                  <a:schemeClr val="tx1">
                    <a:lumMod val="75000"/>
                    <a:lumOff val="25000"/>
                  </a:schemeClr>
                </a:solidFill>
                <a:latin typeface="+mn-ea"/>
              </a:rPr>
              <a:t>：</a:t>
            </a:r>
            <a:r>
              <a:rPr lang="en-US" altLang="zh-CN" sz="1600" dirty="0">
                <a:solidFill>
                  <a:schemeClr val="tx1">
                    <a:lumMod val="75000"/>
                    <a:lumOff val="25000"/>
                  </a:schemeClr>
                </a:solidFill>
                <a:latin typeface="+mn-ea"/>
              </a:rPr>
              <a:t>N</a:t>
            </a:r>
            <a:r>
              <a:rPr lang="en-US" altLang="zh-CN" sz="1600" dirty="0" smtClean="0">
                <a:solidFill>
                  <a:schemeClr val="tx1">
                    <a:lumMod val="75000"/>
                    <a:lumOff val="25000"/>
                  </a:schemeClr>
                </a:solidFill>
                <a:latin typeface="+mn-ea"/>
              </a:rPr>
              <a:t>ode.js</a:t>
            </a:r>
            <a:endParaRPr lang="zh-CN" altLang="en-US" sz="1600" dirty="0">
              <a:solidFill>
                <a:schemeClr val="tx1">
                  <a:lumMod val="75000"/>
                  <a:lumOff val="25000"/>
                </a:schemeClr>
              </a:solidFill>
              <a:latin typeface="+mn-ea"/>
            </a:endParaRPr>
          </a:p>
        </p:txBody>
      </p:sp>
      <p:sp>
        <p:nvSpPr>
          <p:cNvPr id="7" name="矩形 6">
            <a:extLst>
              <a:ext uri="{FF2B5EF4-FFF2-40B4-BE49-F238E27FC236}">
                <a16:creationId xmlns:a16="http://schemas.microsoft.com/office/drawing/2014/main" id="{0E5124F8-C546-43A5-C575-558B19D634EF}"/>
              </a:ext>
            </a:extLst>
          </p:cNvPr>
          <p:cNvSpPr/>
          <p:nvPr/>
        </p:nvSpPr>
        <p:spPr>
          <a:xfrm>
            <a:off x="1867314" y="3007125"/>
            <a:ext cx="1210588" cy="453457"/>
          </a:xfrm>
          <a:prstGeom prst="rect">
            <a:avLst/>
          </a:prstGeom>
        </p:spPr>
        <p:txBody>
          <a:bodyPr wrap="none">
            <a:spAutoFit/>
          </a:bodyPr>
          <a:lstStyle/>
          <a:p>
            <a:pPr lvl="0">
              <a:lnSpc>
                <a:spcPct val="130000"/>
              </a:lnSpc>
            </a:pPr>
            <a:r>
              <a:rPr lang="zh-CN" altLang="en-US" sz="2000" b="1" dirty="0">
                <a:solidFill>
                  <a:srgbClr val="003E81"/>
                </a:solidFill>
              </a:rPr>
              <a:t>后端技术</a:t>
            </a:r>
            <a:endParaRPr lang="en-US" altLang="zh-CN" sz="2000" b="1" dirty="0">
              <a:solidFill>
                <a:srgbClr val="003E81"/>
              </a:solidFill>
            </a:endParaRPr>
          </a:p>
        </p:txBody>
      </p:sp>
      <p:sp>
        <p:nvSpPr>
          <p:cNvPr id="8" name="矩形 7">
            <a:extLst>
              <a:ext uri="{FF2B5EF4-FFF2-40B4-BE49-F238E27FC236}">
                <a16:creationId xmlns:a16="http://schemas.microsoft.com/office/drawing/2014/main" id="{C17EE397-1CCA-BE2E-E9D1-94518D1AF4F1}"/>
              </a:ext>
            </a:extLst>
          </p:cNvPr>
          <p:cNvSpPr/>
          <p:nvPr/>
        </p:nvSpPr>
        <p:spPr>
          <a:xfrm>
            <a:off x="994838" y="2961964"/>
            <a:ext cx="816249" cy="814582"/>
          </a:xfrm>
          <a:prstGeom prst="rect">
            <a:avLst/>
          </a:prstGeom>
        </p:spPr>
        <p:txBody>
          <a:bodyPr wrap="none">
            <a:spAutoFit/>
          </a:bodyPr>
          <a:lstStyle/>
          <a:p>
            <a:pPr lvl="0">
              <a:lnSpc>
                <a:spcPct val="130000"/>
              </a:lnSpc>
            </a:pPr>
            <a:r>
              <a:rPr lang="en-US" altLang="zh-CN" sz="4000" b="1" dirty="0">
                <a:solidFill>
                  <a:srgbClr val="003E81"/>
                </a:solidFill>
              </a:rPr>
              <a:t>01</a:t>
            </a:r>
          </a:p>
        </p:txBody>
      </p:sp>
      <p:sp>
        <p:nvSpPr>
          <p:cNvPr id="9" name="矩形 8">
            <a:extLst>
              <a:ext uri="{FF2B5EF4-FFF2-40B4-BE49-F238E27FC236}">
                <a16:creationId xmlns:a16="http://schemas.microsoft.com/office/drawing/2014/main" id="{F1E81ED0-621F-6DBF-8E25-3A603561994E}"/>
              </a:ext>
            </a:extLst>
          </p:cNvPr>
          <p:cNvSpPr/>
          <p:nvPr/>
        </p:nvSpPr>
        <p:spPr>
          <a:xfrm flipV="1">
            <a:off x="4461489" y="2968588"/>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8">
            <a:extLst>
              <a:ext uri="{FF2B5EF4-FFF2-40B4-BE49-F238E27FC236}">
                <a16:creationId xmlns:a16="http://schemas.microsoft.com/office/drawing/2014/main" id="{250537DC-0001-612C-99D0-90C497EBF1AB}"/>
              </a:ext>
            </a:extLst>
          </p:cNvPr>
          <p:cNvSpPr txBox="1"/>
          <p:nvPr/>
        </p:nvSpPr>
        <p:spPr>
          <a:xfrm>
            <a:off x="5217331" y="3461031"/>
            <a:ext cx="2305626" cy="73250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a:solidFill>
                  <a:schemeClr val="tx1">
                    <a:lumMod val="75000"/>
                    <a:lumOff val="25000"/>
                  </a:schemeClr>
                </a:solidFill>
                <a:latin typeface="+mn-ea"/>
              </a:rPr>
              <a:t>HTML/CSS/JavaScript</a:t>
            </a:r>
          </a:p>
          <a:p>
            <a:pPr>
              <a:lnSpc>
                <a:spcPct val="130000"/>
              </a:lnSpc>
            </a:pPr>
            <a:r>
              <a:rPr lang="zh-CN" altLang="en-US" sz="1600" b="1" dirty="0">
                <a:solidFill>
                  <a:schemeClr val="tx1">
                    <a:lumMod val="75000"/>
                    <a:lumOff val="25000"/>
                  </a:schemeClr>
                </a:solidFill>
                <a:latin typeface="+mn-ea"/>
              </a:rPr>
              <a:t>前端框架</a:t>
            </a:r>
            <a:r>
              <a:rPr lang="zh-CN" altLang="en-US" sz="1600" dirty="0">
                <a:solidFill>
                  <a:schemeClr val="tx1">
                    <a:lumMod val="75000"/>
                    <a:lumOff val="25000"/>
                  </a:schemeClr>
                </a:solidFill>
                <a:latin typeface="+mn-ea"/>
              </a:rPr>
              <a:t>：</a:t>
            </a:r>
            <a:r>
              <a:rPr lang="en-US" altLang="zh-CN" sz="1600" dirty="0" smtClean="0">
                <a:solidFill>
                  <a:schemeClr val="tx1">
                    <a:lumMod val="75000"/>
                    <a:lumOff val="25000"/>
                  </a:schemeClr>
                </a:solidFill>
                <a:latin typeface="+mn-ea"/>
              </a:rPr>
              <a:t>Vue</a:t>
            </a:r>
            <a:r>
              <a:rPr lang="en-US" altLang="zh-CN" sz="1600" dirty="0">
                <a:solidFill>
                  <a:schemeClr val="tx1">
                    <a:lumMod val="75000"/>
                    <a:lumOff val="25000"/>
                  </a:schemeClr>
                </a:solidFill>
                <a:latin typeface="+mn-ea"/>
              </a:rPr>
              <a:t>3</a:t>
            </a:r>
            <a:endParaRPr lang="en-US" altLang="zh-CN" sz="1600" dirty="0">
              <a:solidFill>
                <a:schemeClr val="tx1">
                  <a:lumMod val="75000"/>
                  <a:lumOff val="25000"/>
                </a:schemeClr>
              </a:solidFill>
              <a:latin typeface="+mn-ea"/>
            </a:endParaRPr>
          </a:p>
        </p:txBody>
      </p:sp>
      <p:sp>
        <p:nvSpPr>
          <p:cNvPr id="11" name="矩形 10">
            <a:extLst>
              <a:ext uri="{FF2B5EF4-FFF2-40B4-BE49-F238E27FC236}">
                <a16:creationId xmlns:a16="http://schemas.microsoft.com/office/drawing/2014/main" id="{6DDADCD5-4661-4FA0-09C4-C3AF62B5143B}"/>
              </a:ext>
            </a:extLst>
          </p:cNvPr>
          <p:cNvSpPr/>
          <p:nvPr/>
        </p:nvSpPr>
        <p:spPr>
          <a:xfrm>
            <a:off x="5273558" y="3013749"/>
            <a:ext cx="1210588" cy="453457"/>
          </a:xfrm>
          <a:prstGeom prst="rect">
            <a:avLst/>
          </a:prstGeom>
        </p:spPr>
        <p:txBody>
          <a:bodyPr wrap="none">
            <a:spAutoFit/>
          </a:bodyPr>
          <a:lstStyle/>
          <a:p>
            <a:pPr lvl="0">
              <a:lnSpc>
                <a:spcPct val="130000"/>
              </a:lnSpc>
            </a:pPr>
            <a:r>
              <a:rPr lang="zh-CN" altLang="en-US" sz="2000" b="1" dirty="0">
                <a:solidFill>
                  <a:srgbClr val="003E81"/>
                </a:solidFill>
              </a:rPr>
              <a:t>前端技术</a:t>
            </a:r>
            <a:endParaRPr lang="en-US" altLang="zh-CN" sz="2000" b="1" dirty="0">
              <a:solidFill>
                <a:srgbClr val="003E81"/>
              </a:solidFill>
            </a:endParaRPr>
          </a:p>
        </p:txBody>
      </p:sp>
      <p:sp>
        <p:nvSpPr>
          <p:cNvPr id="12" name="矩形 11">
            <a:extLst>
              <a:ext uri="{FF2B5EF4-FFF2-40B4-BE49-F238E27FC236}">
                <a16:creationId xmlns:a16="http://schemas.microsoft.com/office/drawing/2014/main" id="{2897614C-BCBA-3D75-949A-212B6482B0FD}"/>
              </a:ext>
            </a:extLst>
          </p:cNvPr>
          <p:cNvSpPr/>
          <p:nvPr/>
        </p:nvSpPr>
        <p:spPr>
          <a:xfrm>
            <a:off x="4401082" y="2968588"/>
            <a:ext cx="816249" cy="814582"/>
          </a:xfrm>
          <a:prstGeom prst="rect">
            <a:avLst/>
          </a:prstGeom>
        </p:spPr>
        <p:txBody>
          <a:bodyPr wrap="none">
            <a:spAutoFit/>
          </a:bodyPr>
          <a:lstStyle/>
          <a:p>
            <a:pPr lvl="0">
              <a:lnSpc>
                <a:spcPct val="130000"/>
              </a:lnSpc>
            </a:pPr>
            <a:r>
              <a:rPr lang="en-US" altLang="zh-CN" sz="4000" b="1" dirty="0">
                <a:solidFill>
                  <a:srgbClr val="003E81"/>
                </a:solidFill>
              </a:rPr>
              <a:t>02</a:t>
            </a:r>
          </a:p>
        </p:txBody>
      </p:sp>
      <p:sp>
        <p:nvSpPr>
          <p:cNvPr id="22" name="矩形 21">
            <a:extLst>
              <a:ext uri="{FF2B5EF4-FFF2-40B4-BE49-F238E27FC236}">
                <a16:creationId xmlns:a16="http://schemas.microsoft.com/office/drawing/2014/main" id="{D12AB7D8-22EB-1E89-AA4D-253CFC570227}"/>
              </a:ext>
            </a:extLst>
          </p:cNvPr>
          <p:cNvSpPr/>
          <p:nvPr/>
        </p:nvSpPr>
        <p:spPr>
          <a:xfrm flipV="1">
            <a:off x="8075287" y="2963080"/>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文本框 8">
            <a:extLst>
              <a:ext uri="{FF2B5EF4-FFF2-40B4-BE49-F238E27FC236}">
                <a16:creationId xmlns:a16="http://schemas.microsoft.com/office/drawing/2014/main" id="{7ABCB496-985E-DA16-3F3E-B77EACEBA594}"/>
              </a:ext>
            </a:extLst>
          </p:cNvPr>
          <p:cNvSpPr txBox="1"/>
          <p:nvPr/>
        </p:nvSpPr>
        <p:spPr>
          <a:xfrm>
            <a:off x="8831128" y="3455523"/>
            <a:ext cx="2305627" cy="13415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使用</a:t>
            </a:r>
            <a:r>
              <a:rPr lang="en-US" altLang="zh-CN" sz="1600" dirty="0">
                <a:solidFill>
                  <a:schemeClr val="tx1">
                    <a:lumMod val="75000"/>
                    <a:lumOff val="25000"/>
                  </a:schemeClr>
                </a:solidFill>
                <a:latin typeface="+mn-ea"/>
              </a:rPr>
              <a:t>HTTPS</a:t>
            </a:r>
            <a:r>
              <a:rPr lang="zh-CN" altLang="en-US" sz="1600" dirty="0">
                <a:solidFill>
                  <a:schemeClr val="tx1">
                    <a:lumMod val="75000"/>
                    <a:lumOff val="25000"/>
                  </a:schemeClr>
                </a:solidFill>
                <a:latin typeface="+mn-ea"/>
              </a:rPr>
              <a:t>协议来保护用户数据的传输安全。</a:t>
            </a:r>
          </a:p>
          <a:p>
            <a:pPr>
              <a:lnSpc>
                <a:spcPct val="130000"/>
              </a:lnSpc>
            </a:pPr>
            <a:r>
              <a:rPr lang="zh-CN" altLang="en-US" sz="1600" dirty="0">
                <a:solidFill>
                  <a:schemeClr val="tx1">
                    <a:lumMod val="75000"/>
                    <a:lumOff val="25000"/>
                  </a:schemeClr>
                </a:solidFill>
                <a:latin typeface="+mn-ea"/>
              </a:rPr>
              <a:t>采用</a:t>
            </a:r>
            <a:r>
              <a:rPr lang="en-US" altLang="zh-CN" sz="1600" dirty="0">
                <a:solidFill>
                  <a:schemeClr val="tx1">
                    <a:lumMod val="75000"/>
                    <a:lumOff val="25000"/>
                  </a:schemeClr>
                </a:solidFill>
                <a:latin typeface="+mn-ea"/>
              </a:rPr>
              <a:t>XSS</a:t>
            </a:r>
            <a:r>
              <a:rPr lang="zh-CN" altLang="en-US" sz="1600" dirty="0">
                <a:solidFill>
                  <a:schemeClr val="tx1">
                    <a:lumMod val="75000"/>
                    <a:lumOff val="25000"/>
                  </a:schemeClr>
                </a:solidFill>
                <a:latin typeface="+mn-ea"/>
              </a:rPr>
              <a:t>和</a:t>
            </a:r>
            <a:r>
              <a:rPr lang="en-US" altLang="zh-CN" sz="1600" dirty="0">
                <a:solidFill>
                  <a:schemeClr val="tx1">
                    <a:lumMod val="75000"/>
                    <a:lumOff val="25000"/>
                  </a:schemeClr>
                </a:solidFill>
                <a:latin typeface="+mn-ea"/>
              </a:rPr>
              <a:t>CSRF</a:t>
            </a:r>
            <a:r>
              <a:rPr lang="zh-CN" altLang="en-US" sz="1600" dirty="0">
                <a:solidFill>
                  <a:schemeClr val="tx1">
                    <a:lumMod val="75000"/>
                    <a:lumOff val="25000"/>
                  </a:schemeClr>
                </a:solidFill>
                <a:latin typeface="+mn-ea"/>
              </a:rPr>
              <a:t>防护措施来预防黑客攻击。</a:t>
            </a:r>
          </a:p>
        </p:txBody>
      </p:sp>
      <p:sp>
        <p:nvSpPr>
          <p:cNvPr id="24" name="矩形 23">
            <a:extLst>
              <a:ext uri="{FF2B5EF4-FFF2-40B4-BE49-F238E27FC236}">
                <a16:creationId xmlns:a16="http://schemas.microsoft.com/office/drawing/2014/main" id="{492EA2B5-D1F1-6C3D-77FD-6866A2D8ABFA}"/>
              </a:ext>
            </a:extLst>
          </p:cNvPr>
          <p:cNvSpPr/>
          <p:nvPr/>
        </p:nvSpPr>
        <p:spPr>
          <a:xfrm>
            <a:off x="8887356" y="3008241"/>
            <a:ext cx="2236510" cy="453457"/>
          </a:xfrm>
          <a:prstGeom prst="rect">
            <a:avLst/>
          </a:prstGeom>
        </p:spPr>
        <p:txBody>
          <a:bodyPr wrap="square">
            <a:spAutoFit/>
          </a:bodyPr>
          <a:lstStyle/>
          <a:p>
            <a:pPr lvl="0">
              <a:lnSpc>
                <a:spcPct val="130000"/>
              </a:lnSpc>
            </a:pPr>
            <a:r>
              <a:rPr lang="zh-CN" altLang="en-US" sz="2000" b="1" dirty="0">
                <a:solidFill>
                  <a:srgbClr val="003E81"/>
                </a:solidFill>
              </a:rPr>
              <a:t>安全性</a:t>
            </a:r>
            <a:endParaRPr lang="en-US" altLang="zh-CN" sz="2000" b="1" dirty="0">
              <a:solidFill>
                <a:srgbClr val="003E81"/>
              </a:solidFill>
            </a:endParaRPr>
          </a:p>
        </p:txBody>
      </p:sp>
      <p:sp>
        <p:nvSpPr>
          <p:cNvPr id="25" name="矩形 24">
            <a:extLst>
              <a:ext uri="{FF2B5EF4-FFF2-40B4-BE49-F238E27FC236}">
                <a16:creationId xmlns:a16="http://schemas.microsoft.com/office/drawing/2014/main" id="{34E09210-CBFE-EBF5-6FA9-23A0039AF44C}"/>
              </a:ext>
            </a:extLst>
          </p:cNvPr>
          <p:cNvSpPr/>
          <p:nvPr/>
        </p:nvSpPr>
        <p:spPr>
          <a:xfrm>
            <a:off x="8014880" y="2963080"/>
            <a:ext cx="816249" cy="814582"/>
          </a:xfrm>
          <a:prstGeom prst="rect">
            <a:avLst/>
          </a:prstGeom>
        </p:spPr>
        <p:txBody>
          <a:bodyPr wrap="square">
            <a:spAutoFit/>
          </a:bodyPr>
          <a:lstStyle/>
          <a:p>
            <a:pPr lvl="0">
              <a:lnSpc>
                <a:spcPct val="130000"/>
              </a:lnSpc>
            </a:pPr>
            <a:r>
              <a:rPr lang="en-US" altLang="zh-CN" sz="4000" b="1" dirty="0">
                <a:solidFill>
                  <a:srgbClr val="003E81"/>
                </a:solidFill>
              </a:rPr>
              <a:t>03</a:t>
            </a:r>
          </a:p>
        </p:txBody>
      </p:sp>
    </p:spTree>
    <p:extLst>
      <p:ext uri="{BB962C8B-B14F-4D97-AF65-F5344CB8AC3E}">
        <p14:creationId xmlns:p14="http://schemas.microsoft.com/office/powerpoint/2010/main" val="122038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930</TotalTime>
  <Words>2206</Words>
  <Application>Microsoft Office PowerPoint</Application>
  <PresentationFormat>宽屏</PresentationFormat>
  <Paragraphs>260</Paragraphs>
  <Slides>39</Slides>
  <Notes>1</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39</vt:i4>
      </vt:variant>
    </vt:vector>
  </HeadingPairs>
  <TitlesOfParts>
    <vt:vector size="45" baseType="lpstr">
      <vt:lpstr>等线</vt:lpstr>
      <vt:lpstr>微软雅黑</vt:lpstr>
      <vt:lpstr>微软雅黑</vt:lpstr>
      <vt:lpstr>Arial</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Administrator</cp:lastModifiedBy>
  <cp:revision>157</cp:revision>
  <dcterms:created xsi:type="dcterms:W3CDTF">2015-08-18T02:51:41Z</dcterms:created>
  <dcterms:modified xsi:type="dcterms:W3CDTF">2023-05-17T14:44:27Z</dcterms:modified>
  <cp:category/>
</cp:coreProperties>
</file>

<file path=docProps/thumbnail.jpeg>
</file>